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60" r:id="rId1"/>
    <p:sldMasterId id="2147483968" r:id="rId2"/>
    <p:sldMasterId id="2147483970" r:id="rId3"/>
  </p:sldMasterIdLst>
  <p:notesMasterIdLst>
    <p:notesMasterId r:id="rId34"/>
  </p:notesMasterIdLst>
  <p:handoutMasterIdLst>
    <p:handoutMasterId r:id="rId35"/>
  </p:handoutMasterIdLst>
  <p:sldIdLst>
    <p:sldId id="256" r:id="rId4"/>
    <p:sldId id="257" r:id="rId5"/>
    <p:sldId id="291" r:id="rId6"/>
    <p:sldId id="292" r:id="rId7"/>
    <p:sldId id="293" r:id="rId8"/>
    <p:sldId id="294" r:id="rId9"/>
    <p:sldId id="302" r:id="rId10"/>
    <p:sldId id="295" r:id="rId11"/>
    <p:sldId id="296" r:id="rId12"/>
    <p:sldId id="297" r:id="rId13"/>
    <p:sldId id="298" r:id="rId14"/>
    <p:sldId id="303" r:id="rId15"/>
    <p:sldId id="299" r:id="rId16"/>
    <p:sldId id="300" r:id="rId17"/>
    <p:sldId id="301" r:id="rId18"/>
    <p:sldId id="304" r:id="rId19"/>
    <p:sldId id="308" r:id="rId20"/>
    <p:sldId id="305" r:id="rId21"/>
    <p:sldId id="309" r:id="rId22"/>
    <p:sldId id="310" r:id="rId23"/>
    <p:sldId id="306" r:id="rId24"/>
    <p:sldId id="311" r:id="rId25"/>
    <p:sldId id="312" r:id="rId26"/>
    <p:sldId id="313" r:id="rId27"/>
    <p:sldId id="307" r:id="rId28"/>
    <p:sldId id="314" r:id="rId29"/>
    <p:sldId id="315" r:id="rId30"/>
    <p:sldId id="316" r:id="rId31"/>
    <p:sldId id="317" r:id="rId32"/>
    <p:sldId id="504"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8848B0-4260-0A41-83EC-A01898AF7DD3}">
          <p14:sldIdLst>
            <p14:sldId id="256"/>
            <p14:sldId id="257"/>
            <p14:sldId id="291"/>
            <p14:sldId id="292"/>
            <p14:sldId id="293"/>
            <p14:sldId id="294"/>
            <p14:sldId id="302"/>
            <p14:sldId id="295"/>
            <p14:sldId id="296"/>
            <p14:sldId id="297"/>
            <p14:sldId id="298"/>
            <p14:sldId id="303"/>
            <p14:sldId id="299"/>
            <p14:sldId id="300"/>
            <p14:sldId id="301"/>
            <p14:sldId id="304"/>
            <p14:sldId id="308"/>
            <p14:sldId id="305"/>
            <p14:sldId id="309"/>
            <p14:sldId id="310"/>
            <p14:sldId id="306"/>
            <p14:sldId id="311"/>
            <p14:sldId id="312"/>
            <p14:sldId id="313"/>
            <p14:sldId id="307"/>
            <p14:sldId id="314"/>
            <p14:sldId id="315"/>
            <p14:sldId id="316"/>
            <p14:sldId id="317"/>
            <p14:sldId id="50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D2D2"/>
    <a:srgbClr val="1057A8"/>
    <a:srgbClr val="205AB2"/>
    <a:srgbClr val="1A4688"/>
    <a:srgbClr val="82AB4D"/>
    <a:srgbClr val="6F91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87891" autoAdjust="0"/>
  </p:normalViewPr>
  <p:slideViewPr>
    <p:cSldViewPr snapToGrid="0" snapToObjects="1">
      <p:cViewPr varScale="1">
        <p:scale>
          <a:sx n="116" d="100"/>
          <a:sy n="116" d="100"/>
        </p:scale>
        <p:origin x="490"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2D02E3-F3F6-6A48-A358-D4CC39662543}" type="datetime1">
              <a:rPr lang="en-US" smtClean="0"/>
              <a:t>7/26/2023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EA9E5A9-66A8-9146-9C0B-2CE4D1A06BD1}" type="slidenum">
              <a:rPr lang="en-US" smtClean="0"/>
              <a:t>‹#›</a:t>
            </a:fld>
            <a:endParaRPr lang="en-US"/>
          </a:p>
        </p:txBody>
      </p:sp>
    </p:spTree>
    <p:extLst>
      <p:ext uri="{BB962C8B-B14F-4D97-AF65-F5344CB8AC3E}">
        <p14:creationId xmlns:p14="http://schemas.microsoft.com/office/powerpoint/2010/main" val="5903949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036026-DB0C-2F40-9830-518FF72D5C2B}" type="datetime1">
              <a:rPr lang="en-US" smtClean="0"/>
              <a:t>7/26/2023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6398F7-005E-B64B-AEEC-5C00E8C4C05B}" type="slidenum">
              <a:rPr lang="en-US" smtClean="0"/>
              <a:t>‹#›</a:t>
            </a:fld>
            <a:endParaRPr lang="en-US"/>
          </a:p>
        </p:txBody>
      </p:sp>
    </p:spTree>
    <p:extLst>
      <p:ext uri="{BB962C8B-B14F-4D97-AF65-F5344CB8AC3E}">
        <p14:creationId xmlns:p14="http://schemas.microsoft.com/office/powerpoint/2010/main" val="381574613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3</a:t>
            </a:fld>
            <a:endParaRPr lang="en-US"/>
          </a:p>
        </p:txBody>
      </p:sp>
    </p:spTree>
    <p:extLst>
      <p:ext uri="{BB962C8B-B14F-4D97-AF65-F5344CB8AC3E}">
        <p14:creationId xmlns:p14="http://schemas.microsoft.com/office/powerpoint/2010/main" val="1793424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14</a:t>
            </a:fld>
            <a:endParaRPr lang="en-US"/>
          </a:p>
        </p:txBody>
      </p:sp>
    </p:spTree>
    <p:extLst>
      <p:ext uri="{BB962C8B-B14F-4D97-AF65-F5344CB8AC3E}">
        <p14:creationId xmlns:p14="http://schemas.microsoft.com/office/powerpoint/2010/main" val="3004382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15</a:t>
            </a:fld>
            <a:endParaRPr lang="en-US"/>
          </a:p>
        </p:txBody>
      </p:sp>
    </p:spTree>
    <p:extLst>
      <p:ext uri="{BB962C8B-B14F-4D97-AF65-F5344CB8AC3E}">
        <p14:creationId xmlns:p14="http://schemas.microsoft.com/office/powerpoint/2010/main" val="2924797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17</a:t>
            </a:fld>
            <a:endParaRPr lang="en-US"/>
          </a:p>
        </p:txBody>
      </p:sp>
    </p:spTree>
    <p:extLst>
      <p:ext uri="{BB962C8B-B14F-4D97-AF65-F5344CB8AC3E}">
        <p14:creationId xmlns:p14="http://schemas.microsoft.com/office/powerpoint/2010/main" val="1315000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19</a:t>
            </a:fld>
            <a:endParaRPr lang="en-US"/>
          </a:p>
        </p:txBody>
      </p:sp>
    </p:spTree>
    <p:extLst>
      <p:ext uri="{BB962C8B-B14F-4D97-AF65-F5344CB8AC3E}">
        <p14:creationId xmlns:p14="http://schemas.microsoft.com/office/powerpoint/2010/main" val="3123857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20</a:t>
            </a:fld>
            <a:endParaRPr lang="en-US"/>
          </a:p>
        </p:txBody>
      </p:sp>
    </p:spTree>
    <p:extLst>
      <p:ext uri="{BB962C8B-B14F-4D97-AF65-F5344CB8AC3E}">
        <p14:creationId xmlns:p14="http://schemas.microsoft.com/office/powerpoint/2010/main" val="2842960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22</a:t>
            </a:fld>
            <a:endParaRPr lang="en-US"/>
          </a:p>
        </p:txBody>
      </p:sp>
    </p:spTree>
    <p:extLst>
      <p:ext uri="{BB962C8B-B14F-4D97-AF65-F5344CB8AC3E}">
        <p14:creationId xmlns:p14="http://schemas.microsoft.com/office/powerpoint/2010/main" val="3766384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23</a:t>
            </a:fld>
            <a:endParaRPr lang="en-US"/>
          </a:p>
        </p:txBody>
      </p:sp>
    </p:spTree>
    <p:extLst>
      <p:ext uri="{BB962C8B-B14F-4D97-AF65-F5344CB8AC3E}">
        <p14:creationId xmlns:p14="http://schemas.microsoft.com/office/powerpoint/2010/main" val="2324116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24</a:t>
            </a:fld>
            <a:endParaRPr lang="en-US"/>
          </a:p>
        </p:txBody>
      </p:sp>
    </p:spTree>
    <p:extLst>
      <p:ext uri="{BB962C8B-B14F-4D97-AF65-F5344CB8AC3E}">
        <p14:creationId xmlns:p14="http://schemas.microsoft.com/office/powerpoint/2010/main" val="39765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26</a:t>
            </a:fld>
            <a:endParaRPr lang="en-US"/>
          </a:p>
        </p:txBody>
      </p:sp>
    </p:spTree>
    <p:extLst>
      <p:ext uri="{BB962C8B-B14F-4D97-AF65-F5344CB8AC3E}">
        <p14:creationId xmlns:p14="http://schemas.microsoft.com/office/powerpoint/2010/main" val="852699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27</a:t>
            </a:fld>
            <a:endParaRPr lang="en-US"/>
          </a:p>
        </p:txBody>
      </p:sp>
    </p:spTree>
    <p:extLst>
      <p:ext uri="{BB962C8B-B14F-4D97-AF65-F5344CB8AC3E}">
        <p14:creationId xmlns:p14="http://schemas.microsoft.com/office/powerpoint/2010/main" val="2998522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4</a:t>
            </a:fld>
            <a:endParaRPr lang="en-US"/>
          </a:p>
        </p:txBody>
      </p:sp>
    </p:spTree>
    <p:extLst>
      <p:ext uri="{BB962C8B-B14F-4D97-AF65-F5344CB8AC3E}">
        <p14:creationId xmlns:p14="http://schemas.microsoft.com/office/powerpoint/2010/main" val="32257063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28</a:t>
            </a:fld>
            <a:endParaRPr lang="en-US"/>
          </a:p>
        </p:txBody>
      </p:sp>
    </p:spTree>
    <p:extLst>
      <p:ext uri="{BB962C8B-B14F-4D97-AF65-F5344CB8AC3E}">
        <p14:creationId xmlns:p14="http://schemas.microsoft.com/office/powerpoint/2010/main" val="1619409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29</a:t>
            </a:fld>
            <a:endParaRPr lang="en-US"/>
          </a:p>
        </p:txBody>
      </p:sp>
    </p:spTree>
    <p:extLst>
      <p:ext uri="{BB962C8B-B14F-4D97-AF65-F5344CB8AC3E}">
        <p14:creationId xmlns:p14="http://schemas.microsoft.com/office/powerpoint/2010/main" val="4239426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5</a:t>
            </a:fld>
            <a:endParaRPr lang="en-US"/>
          </a:p>
        </p:txBody>
      </p:sp>
    </p:spTree>
    <p:extLst>
      <p:ext uri="{BB962C8B-B14F-4D97-AF65-F5344CB8AC3E}">
        <p14:creationId xmlns:p14="http://schemas.microsoft.com/office/powerpoint/2010/main" val="351933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6</a:t>
            </a:fld>
            <a:endParaRPr lang="en-US"/>
          </a:p>
        </p:txBody>
      </p:sp>
    </p:spTree>
    <p:extLst>
      <p:ext uri="{BB962C8B-B14F-4D97-AF65-F5344CB8AC3E}">
        <p14:creationId xmlns:p14="http://schemas.microsoft.com/office/powerpoint/2010/main" val="790316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8</a:t>
            </a:fld>
            <a:endParaRPr lang="en-US"/>
          </a:p>
        </p:txBody>
      </p:sp>
    </p:spTree>
    <p:extLst>
      <p:ext uri="{BB962C8B-B14F-4D97-AF65-F5344CB8AC3E}">
        <p14:creationId xmlns:p14="http://schemas.microsoft.com/office/powerpoint/2010/main" val="231239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9</a:t>
            </a:fld>
            <a:endParaRPr lang="en-US"/>
          </a:p>
        </p:txBody>
      </p:sp>
    </p:spTree>
    <p:extLst>
      <p:ext uri="{BB962C8B-B14F-4D97-AF65-F5344CB8AC3E}">
        <p14:creationId xmlns:p14="http://schemas.microsoft.com/office/powerpoint/2010/main" val="2318211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10</a:t>
            </a:fld>
            <a:endParaRPr lang="en-US"/>
          </a:p>
        </p:txBody>
      </p:sp>
    </p:spTree>
    <p:extLst>
      <p:ext uri="{BB962C8B-B14F-4D97-AF65-F5344CB8AC3E}">
        <p14:creationId xmlns:p14="http://schemas.microsoft.com/office/powerpoint/2010/main" val="1173194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11</a:t>
            </a:fld>
            <a:endParaRPr lang="en-US"/>
          </a:p>
        </p:txBody>
      </p:sp>
    </p:spTree>
    <p:extLst>
      <p:ext uri="{BB962C8B-B14F-4D97-AF65-F5344CB8AC3E}">
        <p14:creationId xmlns:p14="http://schemas.microsoft.com/office/powerpoint/2010/main" val="2643725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6398F7-005E-B64B-AEEC-5C00E8C4C05B}" type="slidenum">
              <a:rPr lang="en-US" smtClean="0"/>
              <a:t>13</a:t>
            </a:fld>
            <a:endParaRPr lang="en-US"/>
          </a:p>
        </p:txBody>
      </p:sp>
    </p:spTree>
    <p:extLst>
      <p:ext uri="{BB962C8B-B14F-4D97-AF65-F5344CB8AC3E}">
        <p14:creationId xmlns:p14="http://schemas.microsoft.com/office/powerpoint/2010/main" val="3875893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262460" y="8464"/>
            <a:ext cx="8229599" cy="580777"/>
          </a:xfrm>
          <a:prstGeom prst="rect">
            <a:avLst/>
          </a:prstGeom>
        </p:spPr>
        <p:txBody>
          <a:bodyPr vert="horz" lIns="91440" tIns="45720" rIns="91440" bIns="45720" rtlCol="0" anchor="ctr">
            <a:normAutofit/>
          </a:bodyPr>
          <a:lstStyle/>
          <a:p>
            <a:r>
              <a:rPr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2459" y="1005410"/>
            <a:ext cx="8229600" cy="33799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5596" y="1009471"/>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90535" y="1009471"/>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11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7110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398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6.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5A56BF9-F63C-6449-BD64-A72AB46DC5D5}"/>
              </a:ext>
            </a:extLst>
          </p:cNvPr>
          <p:cNvPicPr>
            <a:picLocks noChangeAspect="1"/>
          </p:cNvPicPr>
          <p:nvPr userDrawn="1"/>
        </p:nvPicPr>
        <p:blipFill>
          <a:blip r:embed="rId6"/>
          <a:stretch>
            <a:fillRect/>
          </a:stretch>
        </p:blipFill>
        <p:spPr>
          <a:xfrm>
            <a:off x="0" y="8464"/>
            <a:ext cx="9144000" cy="643999"/>
          </a:xfrm>
          <a:prstGeom prst="rect">
            <a:avLst/>
          </a:prstGeom>
        </p:spPr>
      </p:pic>
      <p:sp>
        <p:nvSpPr>
          <p:cNvPr id="2" name="Title Placeholder 1"/>
          <p:cNvSpPr>
            <a:spLocks noGrp="1"/>
          </p:cNvSpPr>
          <p:nvPr>
            <p:ph type="title"/>
          </p:nvPr>
        </p:nvSpPr>
        <p:spPr>
          <a:xfrm>
            <a:off x="262460" y="8464"/>
            <a:ext cx="8229599" cy="5807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2459" y="1005410"/>
            <a:ext cx="8229600" cy="337995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p:cNvSpPr txBox="1"/>
          <p:nvPr userDrawn="1"/>
        </p:nvSpPr>
        <p:spPr>
          <a:xfrm>
            <a:off x="174792" y="4658880"/>
            <a:ext cx="1999608" cy="215444"/>
          </a:xfrm>
          <a:prstGeom prst="rect">
            <a:avLst/>
          </a:prstGeom>
          <a:noFill/>
        </p:spPr>
        <p:txBody>
          <a:bodyPr wrap="square" rtlCol="0">
            <a:spAutoFit/>
          </a:bodyPr>
          <a:lstStyle/>
          <a:p>
            <a:r>
              <a:rPr lang="en-US" sz="800" dirty="0" err="1">
                <a:solidFill>
                  <a:schemeClr val="tx1">
                    <a:lumMod val="50000"/>
                    <a:lumOff val="50000"/>
                  </a:schemeClr>
                </a:solidFill>
                <a:latin typeface="Helvetica"/>
                <a:cs typeface="Helvetica"/>
              </a:rPr>
              <a:t>www.mycontractoruniversity.org</a:t>
            </a:r>
            <a:r>
              <a:rPr lang="en-US" sz="800" dirty="0">
                <a:solidFill>
                  <a:schemeClr val="tx1">
                    <a:lumMod val="50000"/>
                    <a:lumOff val="50000"/>
                  </a:schemeClr>
                </a:solidFill>
                <a:latin typeface="Helvetica"/>
                <a:cs typeface="Helvetica"/>
              </a:rPr>
              <a:t>  |  </a:t>
            </a:r>
            <a:fld id="{8AF4049B-CEB6-A341-B387-300BA5C0F3E3}" type="slidenum">
              <a:rPr lang="en-US" sz="800" smtClean="0">
                <a:solidFill>
                  <a:schemeClr val="tx1">
                    <a:lumMod val="50000"/>
                    <a:lumOff val="50000"/>
                  </a:schemeClr>
                </a:solidFill>
                <a:latin typeface="Helvetica"/>
                <a:cs typeface="Helvetica"/>
              </a:rPr>
              <a:pPr/>
              <a:t>‹#›</a:t>
            </a:fld>
            <a:endParaRPr lang="en-US" sz="800" dirty="0">
              <a:solidFill>
                <a:schemeClr val="tx1">
                  <a:lumMod val="50000"/>
                  <a:lumOff val="50000"/>
                </a:schemeClr>
              </a:solidFill>
              <a:latin typeface="Helvetica"/>
              <a:cs typeface="Helvetica"/>
            </a:endParaRPr>
          </a:p>
        </p:txBody>
      </p:sp>
      <p:pic>
        <p:nvPicPr>
          <p:cNvPr id="10" name="Picture 9">
            <a:extLst>
              <a:ext uri="{FF2B5EF4-FFF2-40B4-BE49-F238E27FC236}">
                <a16:creationId xmlns:a16="http://schemas.microsoft.com/office/drawing/2014/main" id="{135E621D-3E7D-FA45-886C-4A922AAABBD4}"/>
              </a:ext>
            </a:extLst>
          </p:cNvPr>
          <p:cNvPicPr>
            <a:picLocks noChangeAspect="1"/>
          </p:cNvPicPr>
          <p:nvPr userDrawn="1"/>
        </p:nvPicPr>
        <p:blipFill>
          <a:blip r:embed="rId7"/>
          <a:stretch>
            <a:fillRect/>
          </a:stretch>
        </p:blipFill>
        <p:spPr>
          <a:xfrm>
            <a:off x="7711992" y="4581300"/>
            <a:ext cx="1144800" cy="314025"/>
          </a:xfrm>
          <a:prstGeom prst="rect">
            <a:avLst/>
          </a:prstGeom>
        </p:spPr>
      </p:pic>
    </p:spTree>
  </p:cSld>
  <p:clrMap bg1="lt1" tx1="dk1" bg2="lt2" tx2="dk2" accent1="accent1" accent2="accent2" accent3="accent3" accent4="accent4" accent5="accent5" accent6="accent6" hlink="hlink" folHlink="folHlink"/>
  <p:sldLayoutIdLst>
    <p:sldLayoutId id="2147483967" r:id="rId1"/>
    <p:sldLayoutId id="2147483962" r:id="rId2"/>
    <p:sldLayoutId id="2147483964" r:id="rId3"/>
    <p:sldLayoutId id="2147483972" r:id="rId4"/>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914400" rtl="0" eaLnBrk="1" latinLnBrk="0" hangingPunct="1">
        <a:lnSpc>
          <a:spcPct val="110000"/>
        </a:lnSpc>
        <a:spcBef>
          <a:spcPct val="0"/>
        </a:spcBef>
        <a:buNone/>
        <a:defRPr sz="2000" b="1" i="0" kern="1200" spc="70" baseline="0">
          <a:solidFill>
            <a:schemeClr val="bg1"/>
          </a:solidFill>
          <a:latin typeface="Helvetica"/>
          <a:ea typeface="+mj-ea"/>
          <a:cs typeface="Helvetica"/>
        </a:defRPr>
      </a:lvl1pPr>
    </p:titleStyle>
    <p:bodyStyle>
      <a:lvl1pPr marL="182880" indent="-182880" algn="l" defTabSz="914400" rtl="0" eaLnBrk="1" latinLnBrk="0" hangingPunct="1">
        <a:spcBef>
          <a:spcPct val="20000"/>
        </a:spcBef>
        <a:buClr>
          <a:srgbClr val="1057A8"/>
        </a:buClr>
        <a:buSzPct val="85000"/>
        <a:buFont typeface="Arial" pitchFamily="34" charset="0"/>
        <a:buChar char="•"/>
        <a:defRPr sz="2400" kern="1200">
          <a:solidFill>
            <a:schemeClr val="tx1">
              <a:lumMod val="65000"/>
              <a:lumOff val="35000"/>
            </a:schemeClr>
          </a:solidFill>
          <a:latin typeface="+mn-lt"/>
          <a:ea typeface="+mn-ea"/>
          <a:cs typeface="+mn-cs"/>
        </a:defRPr>
      </a:lvl1pPr>
      <a:lvl2pPr marL="457200" indent="-182880" algn="l" defTabSz="914400" rtl="0" eaLnBrk="1" latinLnBrk="0" hangingPunct="1">
        <a:spcBef>
          <a:spcPct val="20000"/>
        </a:spcBef>
        <a:buClr>
          <a:srgbClr val="1057A8"/>
        </a:buClr>
        <a:buSzPct val="85000"/>
        <a:buFont typeface="Arial" pitchFamily="34" charset="0"/>
        <a:buChar char="•"/>
        <a:defRPr sz="2000" kern="1200">
          <a:solidFill>
            <a:schemeClr val="tx1">
              <a:lumMod val="65000"/>
              <a:lumOff val="35000"/>
            </a:schemeClr>
          </a:solidFill>
          <a:latin typeface="+mn-lt"/>
          <a:ea typeface="+mn-ea"/>
          <a:cs typeface="+mn-cs"/>
        </a:defRPr>
      </a:lvl2pPr>
      <a:lvl3pPr marL="731520" indent="-182880" algn="l" defTabSz="914400" rtl="0" eaLnBrk="1" latinLnBrk="0" hangingPunct="1">
        <a:spcBef>
          <a:spcPct val="20000"/>
        </a:spcBef>
        <a:buClr>
          <a:srgbClr val="1057A8"/>
        </a:buClr>
        <a:buSzPct val="90000"/>
        <a:buFont typeface="Arial" pitchFamily="34" charset="0"/>
        <a:buChar char="•"/>
        <a:defRPr sz="1800" kern="1200">
          <a:solidFill>
            <a:schemeClr val="tx1">
              <a:lumMod val="65000"/>
              <a:lumOff val="35000"/>
            </a:schemeClr>
          </a:solidFill>
          <a:latin typeface="+mn-lt"/>
          <a:ea typeface="+mn-ea"/>
          <a:cs typeface="+mn-cs"/>
        </a:defRPr>
      </a:lvl3pPr>
      <a:lvl4pPr marL="1005840" indent="-182880" algn="l" defTabSz="914400" rtl="0" eaLnBrk="1" latinLnBrk="0" hangingPunct="1">
        <a:spcBef>
          <a:spcPct val="20000"/>
        </a:spcBef>
        <a:buClr>
          <a:srgbClr val="1057A8"/>
        </a:buClr>
        <a:buFont typeface="Arial" pitchFamily="34" charset="0"/>
        <a:buChar char="•"/>
        <a:defRPr sz="1600" kern="1200">
          <a:solidFill>
            <a:schemeClr val="tx1">
              <a:lumMod val="65000"/>
              <a:lumOff val="35000"/>
            </a:schemeClr>
          </a:solidFill>
          <a:latin typeface="+mn-lt"/>
          <a:ea typeface="+mn-ea"/>
          <a:cs typeface="+mn-cs"/>
        </a:defRPr>
      </a:lvl4pPr>
      <a:lvl5pPr marL="1188720" indent="-137160" algn="l" defTabSz="914400" rtl="0" eaLnBrk="1" latinLnBrk="0" hangingPunct="1">
        <a:spcBef>
          <a:spcPct val="20000"/>
        </a:spcBef>
        <a:buClr>
          <a:srgbClr val="1057A8"/>
        </a:buClr>
        <a:buSzPct val="100000"/>
        <a:buFont typeface="Arial" pitchFamily="34" charset="0"/>
        <a:buChar char="•"/>
        <a:defRPr sz="1400" kern="1200" baseline="0">
          <a:solidFill>
            <a:schemeClr val="tx1">
              <a:lumMod val="65000"/>
              <a:lumOff val="35000"/>
            </a:schemeClr>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655157-55D9-DD57-3EA5-6D0E4F345DDC}"/>
              </a:ext>
            </a:extLst>
          </p:cNvPr>
          <p:cNvPicPr>
            <a:picLocks noChangeAspect="1"/>
          </p:cNvPicPr>
          <p:nvPr userDrawn="1"/>
        </p:nvPicPr>
        <p:blipFill>
          <a:blip r:embed="rId3"/>
          <a:stretch>
            <a:fillRect/>
          </a:stretch>
        </p:blipFill>
        <p:spPr>
          <a:xfrm>
            <a:off x="1654" y="0"/>
            <a:ext cx="9140692" cy="5143500"/>
          </a:xfrm>
          <a:prstGeom prst="rect">
            <a:avLst/>
          </a:prstGeom>
        </p:spPr>
      </p:pic>
    </p:spTree>
    <p:extLst>
      <p:ext uri="{BB962C8B-B14F-4D97-AF65-F5344CB8AC3E}">
        <p14:creationId xmlns:p14="http://schemas.microsoft.com/office/powerpoint/2010/main" val="3826534159"/>
      </p:ext>
    </p:extLst>
  </p:cSld>
  <p:clrMap bg1="lt1" tx1="dk1" bg2="lt2" tx2="dk2" accent1="accent1" accent2="accent2" accent3="accent3" accent4="accent4" accent5="accent5" accent6="accent6" hlink="hlink" folHlink="folHlink"/>
  <p:sldLayoutIdLst>
    <p:sldLayoutId id="2147483969"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0"/>
            <a:ext cx="9144000" cy="51435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endParaRPr>
          </a:p>
        </p:txBody>
      </p:sp>
      <p:pic>
        <p:nvPicPr>
          <p:cNvPr id="3" name="Picture 2">
            <a:extLst>
              <a:ext uri="{FF2B5EF4-FFF2-40B4-BE49-F238E27FC236}">
                <a16:creationId xmlns:a16="http://schemas.microsoft.com/office/drawing/2014/main" id="{7EEF0D80-0804-7345-A498-98C0942FBD21}"/>
              </a:ext>
            </a:extLst>
          </p:cNvPr>
          <p:cNvPicPr>
            <a:picLocks noChangeAspect="1"/>
          </p:cNvPicPr>
          <p:nvPr userDrawn="1"/>
        </p:nvPicPr>
        <p:blipFill>
          <a:blip r:embed="rId3"/>
          <a:stretch>
            <a:fillRect/>
          </a:stretch>
        </p:blipFill>
        <p:spPr>
          <a:xfrm>
            <a:off x="1592" y="0"/>
            <a:ext cx="9140816" cy="5143500"/>
          </a:xfrm>
          <a:prstGeom prst="rect">
            <a:avLst/>
          </a:prstGeom>
        </p:spPr>
      </p:pic>
      <p:pic>
        <p:nvPicPr>
          <p:cNvPr id="7" name="Picture 6">
            <a:extLst>
              <a:ext uri="{FF2B5EF4-FFF2-40B4-BE49-F238E27FC236}">
                <a16:creationId xmlns:a16="http://schemas.microsoft.com/office/drawing/2014/main" id="{7677E8AC-E017-F748-B378-749E8B2DFD17}"/>
              </a:ext>
            </a:extLst>
          </p:cNvPr>
          <p:cNvPicPr>
            <a:picLocks noChangeAspect="1"/>
          </p:cNvPicPr>
          <p:nvPr userDrawn="1"/>
        </p:nvPicPr>
        <p:blipFill>
          <a:blip r:embed="rId4"/>
          <a:stretch>
            <a:fillRect/>
          </a:stretch>
        </p:blipFill>
        <p:spPr>
          <a:xfrm>
            <a:off x="6682694" y="4219200"/>
            <a:ext cx="2043706" cy="560600"/>
          </a:xfrm>
          <a:prstGeom prst="rect">
            <a:avLst/>
          </a:prstGeom>
        </p:spPr>
      </p:pic>
    </p:spTree>
    <p:extLst>
      <p:ext uri="{BB962C8B-B14F-4D97-AF65-F5344CB8AC3E}">
        <p14:creationId xmlns:p14="http://schemas.microsoft.com/office/powerpoint/2010/main" val="2177190780"/>
      </p:ext>
    </p:extLst>
  </p:cSld>
  <p:clrMap bg1="lt1" tx1="dk1" bg2="lt2" tx2="dk2" accent1="accent1" accent2="accent2" accent3="accent3" accent4="accent4" accent5="accent5" accent6="accent6" hlink="hlink" folHlink="folHlink"/>
  <p:sldLayoutIdLst>
    <p:sldLayoutId id="2147483971" r:id="rId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44563E-E26D-5B40-BE17-4E9CF45B6013}"/>
              </a:ext>
            </a:extLst>
          </p:cNvPr>
          <p:cNvPicPr>
            <a:picLocks noChangeAspect="1"/>
          </p:cNvPicPr>
          <p:nvPr/>
        </p:nvPicPr>
        <p:blipFill>
          <a:blip r:embed="rId2"/>
          <a:stretch>
            <a:fillRect/>
          </a:stretch>
        </p:blipFill>
        <p:spPr>
          <a:xfrm>
            <a:off x="1592" y="0"/>
            <a:ext cx="9140816" cy="5143500"/>
          </a:xfrm>
          <a:prstGeom prst="rect">
            <a:avLst/>
          </a:prstGeom>
        </p:spPr>
      </p:pic>
      <p:sp>
        <p:nvSpPr>
          <p:cNvPr id="3" name="Rectangle 2"/>
          <p:cNvSpPr/>
          <p:nvPr/>
        </p:nvSpPr>
        <p:spPr>
          <a:xfrm>
            <a:off x="0" y="1803386"/>
            <a:ext cx="9144000" cy="1473201"/>
          </a:xfrm>
          <a:prstGeom prst="rect">
            <a:avLst/>
          </a:prstGeom>
          <a:gradFill flip="none" rotWithShape="1">
            <a:gsLst>
              <a:gs pos="0">
                <a:schemeClr val="bg1">
                  <a:lumMod val="85000"/>
                </a:schemeClr>
              </a:gs>
              <a:gs pos="100000">
                <a:schemeClr val="bg1">
                  <a:lumMod val="85000"/>
                </a:schemeClr>
              </a:gs>
              <a:gs pos="50000">
                <a:schemeClr val="bg1"/>
              </a:gs>
            </a:gsLst>
            <a:lin ang="187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A4C5271D-CBC6-3147-AEFC-66A15497B2F3}"/>
              </a:ext>
            </a:extLst>
          </p:cNvPr>
          <p:cNvPicPr>
            <a:picLocks noChangeAspect="1"/>
          </p:cNvPicPr>
          <p:nvPr/>
        </p:nvPicPr>
        <p:blipFill>
          <a:blip r:embed="rId3"/>
          <a:stretch>
            <a:fillRect/>
          </a:stretch>
        </p:blipFill>
        <p:spPr>
          <a:xfrm>
            <a:off x="798518" y="2236546"/>
            <a:ext cx="2064924" cy="566420"/>
          </a:xfrm>
          <a:prstGeom prst="rect">
            <a:avLst/>
          </a:prstGeom>
        </p:spPr>
      </p:pic>
      <p:sp>
        <p:nvSpPr>
          <p:cNvPr id="6" name="Title 1"/>
          <p:cNvSpPr txBox="1">
            <a:spLocks/>
          </p:cNvSpPr>
          <p:nvPr/>
        </p:nvSpPr>
        <p:spPr>
          <a:xfrm>
            <a:off x="3242750" y="1803387"/>
            <a:ext cx="5113849" cy="1363132"/>
          </a:xfrm>
          <a:prstGeom prst="rect">
            <a:avLst/>
          </a:prstGeom>
        </p:spPr>
        <p:txBody>
          <a:bodyPr anchor="ctr"/>
          <a:lstStyle>
            <a:lvl1pPr algn="l" defTabSz="914400" rtl="0" eaLnBrk="1" latinLnBrk="0" hangingPunct="1">
              <a:spcBef>
                <a:spcPct val="0"/>
              </a:spcBef>
              <a:buNone/>
              <a:defRPr sz="2400" b="0" i="0" kern="1200">
                <a:solidFill>
                  <a:srgbClr val="385888"/>
                </a:solidFill>
                <a:latin typeface="Helvetica" pitchFamily="34" charset="0"/>
                <a:ea typeface="Helvetica" pitchFamily="34" charset="0"/>
                <a:cs typeface="Helvetica" pitchFamily="34" charset="0"/>
              </a:defRPr>
            </a:lvl1pPr>
          </a:lstStyle>
          <a:p>
            <a:pPr>
              <a:lnSpc>
                <a:spcPct val="130000"/>
              </a:lnSpc>
            </a:pPr>
            <a:r>
              <a:rPr lang="en-JM" sz="1800" b="1" spc="80" dirty="0">
                <a:solidFill>
                  <a:schemeClr val="tx1">
                    <a:lumMod val="65000"/>
                    <a:lumOff val="35000"/>
                  </a:schemeClr>
                </a:solidFill>
                <a:latin typeface="Helvetica"/>
                <a:ea typeface="Open Sans Semibold" pitchFamily="34" charset="0"/>
                <a:cs typeface="Helvetica"/>
              </a:rPr>
              <a:t>Pricing for Seasonality</a:t>
            </a:r>
          </a:p>
          <a:p>
            <a:pPr>
              <a:lnSpc>
                <a:spcPct val="120000"/>
              </a:lnSpc>
            </a:pPr>
            <a:r>
              <a:rPr lang="en-JM" sz="1200" spc="70" dirty="0">
                <a:solidFill>
                  <a:schemeClr val="tx1">
                    <a:lumMod val="65000"/>
                    <a:lumOff val="35000"/>
                  </a:schemeClr>
                </a:solidFill>
                <a:latin typeface="Helvetica"/>
                <a:ea typeface="Open Sans Semibold" pitchFamily="34" charset="0"/>
                <a:cs typeface="Helvetica"/>
              </a:rPr>
              <a:t>Written &amp; Presented By: James R. Leichter</a:t>
            </a:r>
          </a:p>
        </p:txBody>
      </p:sp>
      <p:cxnSp>
        <p:nvCxnSpPr>
          <p:cNvPr id="5" name="Straight Connector 4"/>
          <p:cNvCxnSpPr>
            <a:cxnSpLocks/>
          </p:cNvCxnSpPr>
          <p:nvPr/>
        </p:nvCxnSpPr>
        <p:spPr>
          <a:xfrm>
            <a:off x="3073415" y="2213686"/>
            <a:ext cx="0" cy="641555"/>
          </a:xfrm>
          <a:prstGeom prst="line">
            <a:avLst/>
          </a:prstGeom>
          <a:ln w="12700">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24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9519C7A-4FD1-CE56-0724-21B2FED5862C}"/>
              </a:ext>
            </a:extLst>
          </p:cNvPr>
          <p:cNvSpPr>
            <a:spLocks noGrp="1"/>
          </p:cNvSpPr>
          <p:nvPr>
            <p:ph type="title"/>
          </p:nvPr>
        </p:nvSpPr>
        <p:spPr>
          <a:xfrm>
            <a:off x="262460" y="8464"/>
            <a:ext cx="8229599" cy="580777"/>
          </a:xfrm>
        </p:spPr>
        <p:txBody>
          <a:bodyPr/>
          <a:lstStyle/>
          <a:p>
            <a:r>
              <a:rPr lang="en-US" dirty="0"/>
              <a:t>Understanding Break-Even</a:t>
            </a:r>
          </a:p>
        </p:txBody>
      </p:sp>
      <p:sp>
        <p:nvSpPr>
          <p:cNvPr id="3" name="TextBox 2">
            <a:extLst>
              <a:ext uri="{FF2B5EF4-FFF2-40B4-BE49-F238E27FC236}">
                <a16:creationId xmlns:a16="http://schemas.microsoft.com/office/drawing/2014/main" id="{96E25B21-D2FD-6972-52AE-FC77F82AAA04}"/>
              </a:ext>
            </a:extLst>
          </p:cNvPr>
          <p:cNvSpPr txBox="1"/>
          <p:nvPr/>
        </p:nvSpPr>
        <p:spPr>
          <a:xfrm>
            <a:off x="330199" y="841295"/>
            <a:ext cx="8421915" cy="4105739"/>
          </a:xfrm>
          <a:prstGeom prst="rect">
            <a:avLst/>
          </a:prstGeom>
          <a:noFill/>
        </p:spPr>
        <p:txBody>
          <a:bodyPr wrap="square" rtlCol="0">
            <a:spAutoFit/>
          </a:bodyPr>
          <a:lstStyle/>
          <a:p>
            <a:pPr marL="0" indent="0">
              <a:lnSpc>
                <a:spcPct val="80000"/>
              </a:lnSpc>
              <a:buNone/>
            </a:pPr>
            <a:r>
              <a:rPr lang="en-US" altLang="en-US" sz="1800" b="1" dirty="0">
                <a:solidFill>
                  <a:schemeClr val="tx1"/>
                </a:solidFill>
                <a:latin typeface="Helvetica" panose="020B0604020202020204" pitchFamily="34" charset="0"/>
                <a:cs typeface="Helvetica" panose="020B0604020202020204" pitchFamily="34" charset="0"/>
              </a:rPr>
              <a:t>Break-Even Price Example</a:t>
            </a:r>
          </a:p>
          <a:p>
            <a:pPr marL="0" indent="0">
              <a:buNone/>
            </a:pPr>
            <a:r>
              <a:rPr lang="en-US" altLang="en-US" sz="1400" dirty="0">
                <a:latin typeface="Helvetica" panose="020B0604020202020204" pitchFamily="34" charset="0"/>
                <a:cs typeface="Helvetica" panose="020B0604020202020204" pitchFamily="34" charset="0"/>
              </a:rPr>
              <a:t>In this example, our Production Volume is 5000 hours of labor. It could have been anything including 500 water heaters, 2500 service calls, or 750 person-days. </a:t>
            </a:r>
            <a:endParaRPr lang="en-US" altLang="en-US" sz="1400" dirty="0">
              <a:solidFill>
                <a:schemeClr val="tx1"/>
              </a:solidFill>
              <a:latin typeface="Helvetica" panose="020B0604020202020204" pitchFamily="34" charset="0"/>
              <a:cs typeface="Helvetica" panose="020B0604020202020204" pitchFamily="34" charset="0"/>
            </a:endParaRPr>
          </a:p>
          <a:p>
            <a:pPr marL="0" indent="0">
              <a:lnSpc>
                <a:spcPct val="80000"/>
              </a:lnSpc>
              <a:buNone/>
            </a:pPr>
            <a:endParaRPr lang="en-US" altLang="en-US" b="1" dirty="0">
              <a:latin typeface="Helvetica" panose="020B0604020202020204" pitchFamily="34" charset="0"/>
              <a:cs typeface="Helvetica" panose="020B0604020202020204" pitchFamily="34" charset="0"/>
            </a:endParaRPr>
          </a:p>
          <a:p>
            <a:pPr>
              <a:spcAft>
                <a:spcPts val="1200"/>
              </a:spcAft>
              <a:buSzPct val="100000"/>
            </a:pPr>
            <a:r>
              <a:rPr lang="en-US" altLang="en-US" sz="1400" b="1" dirty="0">
                <a:latin typeface="Helvetica" panose="020B0604020202020204" pitchFamily="34" charset="0"/>
                <a:cs typeface="Helvetica" panose="020B0604020202020204" pitchFamily="34" charset="0"/>
              </a:rPr>
              <a:t>The Variables:</a:t>
            </a:r>
            <a:br>
              <a:rPr lang="en-US" altLang="en-US" sz="1400" dirty="0">
                <a:latin typeface="Helvetica" panose="020B0604020202020204" pitchFamily="34" charset="0"/>
                <a:cs typeface="Helvetica" panose="020B0604020202020204" pitchFamily="34" charset="0"/>
              </a:rPr>
            </a:br>
            <a:r>
              <a:rPr lang="en-US" altLang="en-US" sz="1400" dirty="0">
                <a:latin typeface="Helvetica" panose="020B0604020202020204" pitchFamily="34" charset="0"/>
                <a:cs typeface="Helvetica" panose="020B0604020202020204" pitchFamily="34" charset="0"/>
              </a:rPr>
              <a:t>Fixed Overhead = $1,000,000</a:t>
            </a:r>
            <a:br>
              <a:rPr lang="en-US" altLang="en-US" sz="1400" dirty="0">
                <a:latin typeface="Helvetica" panose="020B0604020202020204" pitchFamily="34" charset="0"/>
                <a:cs typeface="Helvetica" panose="020B0604020202020204" pitchFamily="34" charset="0"/>
              </a:rPr>
            </a:br>
            <a:r>
              <a:rPr lang="en-US" sz="1400" dirty="0">
                <a:latin typeface="Helvetica" panose="020B0604020202020204" pitchFamily="34" charset="0"/>
                <a:cs typeface="Helvetica" panose="020B0604020202020204" pitchFamily="34" charset="0"/>
              </a:rPr>
              <a:t>Production Volume* = 5000</a:t>
            </a:r>
            <a:br>
              <a:rPr lang="en-US" sz="1400" dirty="0">
                <a:latin typeface="Helvetica" panose="020B0604020202020204" pitchFamily="34" charset="0"/>
                <a:cs typeface="Helvetica" panose="020B0604020202020204" pitchFamily="34" charset="0"/>
              </a:rPr>
            </a:br>
            <a:r>
              <a:rPr lang="en-US" sz="1400" dirty="0">
                <a:latin typeface="Helvetica" panose="020B0604020202020204" pitchFamily="34" charset="0"/>
                <a:cs typeface="Helvetica" panose="020B0604020202020204" pitchFamily="34" charset="0"/>
              </a:rPr>
              <a:t>Cost of Goods Sold (COGS) = 55% (could be expressed as dollars)</a:t>
            </a:r>
            <a:br>
              <a:rPr lang="en-US" sz="1400" dirty="0">
                <a:latin typeface="Helvetica" panose="020B0604020202020204" pitchFamily="34" charset="0"/>
                <a:cs typeface="Helvetica" panose="020B0604020202020204" pitchFamily="34" charset="0"/>
              </a:rPr>
            </a:br>
            <a:r>
              <a:rPr lang="en-US" sz="1400" dirty="0">
                <a:latin typeface="Helvetica" panose="020B0604020202020204" pitchFamily="34" charset="0"/>
                <a:cs typeface="Helvetica" panose="020B0604020202020204" pitchFamily="34" charset="0"/>
              </a:rPr>
              <a:t>Variable Overhead = 15%</a:t>
            </a:r>
          </a:p>
          <a:p>
            <a:pPr>
              <a:spcAft>
                <a:spcPts val="1200"/>
              </a:spcAft>
              <a:buSzPct val="100000"/>
            </a:pPr>
            <a:r>
              <a:rPr lang="en-US" altLang="en-US" sz="1400" b="1" dirty="0">
                <a:latin typeface="Helvetica" panose="020B0604020202020204" pitchFamily="34" charset="0"/>
                <a:cs typeface="Helvetica" panose="020B0604020202020204" pitchFamily="34" charset="0"/>
              </a:rPr>
              <a:t>The Math:</a:t>
            </a:r>
            <a:br>
              <a:rPr lang="en-US" altLang="en-US" sz="1400" dirty="0">
                <a:latin typeface="Helvetica" panose="020B0604020202020204" pitchFamily="34" charset="0"/>
                <a:cs typeface="Helvetica" panose="020B0604020202020204" pitchFamily="34" charset="0"/>
              </a:rPr>
            </a:br>
            <a:r>
              <a:rPr lang="en-US" altLang="en-US" sz="1400" dirty="0">
                <a:latin typeface="Helvetica" panose="020B0604020202020204" pitchFamily="34" charset="0"/>
                <a:cs typeface="Helvetica" panose="020B0604020202020204" pitchFamily="34" charset="0"/>
              </a:rPr>
              <a:t>$1,000,000 / 5000 = $200</a:t>
            </a:r>
            <a:br>
              <a:rPr lang="en-US" altLang="en-US" sz="1400" dirty="0">
                <a:latin typeface="Helvetica" panose="020B0604020202020204" pitchFamily="34" charset="0"/>
                <a:cs typeface="Helvetica" panose="020B0604020202020204" pitchFamily="34" charset="0"/>
              </a:rPr>
            </a:br>
            <a:r>
              <a:rPr lang="en-US" altLang="en-US" sz="1400" dirty="0">
                <a:latin typeface="Helvetica" panose="020B0604020202020204" pitchFamily="34" charset="0"/>
                <a:cs typeface="Helvetica" panose="020B0604020202020204" pitchFamily="34" charset="0"/>
              </a:rPr>
              <a:t>$200 x ((1 + 0.55) + (1 + 0.15)) = $350</a:t>
            </a:r>
          </a:p>
          <a:p>
            <a:pPr>
              <a:spcAft>
                <a:spcPts val="1200"/>
              </a:spcAft>
              <a:buSzPct val="100000"/>
            </a:pPr>
            <a:r>
              <a:rPr lang="en-US" altLang="en-US" sz="1400" dirty="0">
                <a:latin typeface="Helvetica" panose="020B0604020202020204" pitchFamily="34" charset="0"/>
                <a:cs typeface="Helvetica" panose="020B0604020202020204" pitchFamily="34" charset="0"/>
              </a:rPr>
              <a:t> $350.00 is your break-even price on one hour of labor, as long as you sell 5000 of them.</a:t>
            </a:r>
            <a:br>
              <a:rPr lang="en-US" altLang="en-US" sz="1400" dirty="0">
                <a:latin typeface="Helvetica" panose="020B0604020202020204" pitchFamily="34" charset="0"/>
                <a:cs typeface="Helvetica" panose="020B0604020202020204" pitchFamily="34" charset="0"/>
              </a:rPr>
            </a:br>
            <a:endParaRPr lang="en-US" sz="1400" dirty="0">
              <a:latin typeface="Helvetica" panose="020B0604020202020204" pitchFamily="34" charset="0"/>
              <a:cs typeface="Helvetica" panose="020B0604020202020204" pitchFamily="34" charset="0"/>
            </a:endParaRPr>
          </a:p>
          <a:p>
            <a:pPr>
              <a:spcAft>
                <a:spcPts val="1200"/>
              </a:spcAft>
              <a:buSzPct val="100000"/>
            </a:pPr>
            <a:r>
              <a:rPr lang="en-US" sz="1200" dirty="0">
                <a:latin typeface="Helvetica" panose="020B0604020202020204" pitchFamily="34" charset="0"/>
                <a:cs typeface="Helvetica" panose="020B0604020202020204" pitchFamily="34" charset="0"/>
              </a:rPr>
              <a:t>*Available Hours of Labor to Sell</a:t>
            </a:r>
          </a:p>
          <a:p>
            <a:pPr>
              <a:spcAft>
                <a:spcPts val="1200"/>
              </a:spcAft>
              <a:buSzPct val="100000"/>
            </a:pPr>
            <a:endParaRPr lang="en-US" sz="12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593803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3DA0427-5FD5-862B-CFD6-58EE782560BB}"/>
              </a:ext>
            </a:extLst>
          </p:cNvPr>
          <p:cNvSpPr>
            <a:spLocks noGrp="1"/>
          </p:cNvSpPr>
          <p:nvPr>
            <p:ph type="title"/>
          </p:nvPr>
        </p:nvSpPr>
        <p:spPr>
          <a:xfrm>
            <a:off x="262460" y="8464"/>
            <a:ext cx="8229599" cy="580777"/>
          </a:xfrm>
        </p:spPr>
        <p:txBody>
          <a:bodyPr/>
          <a:lstStyle/>
          <a:p>
            <a:r>
              <a:rPr lang="en-US" dirty="0"/>
              <a:t>Recapping Some General Concepts</a:t>
            </a:r>
          </a:p>
        </p:txBody>
      </p:sp>
      <p:sp>
        <p:nvSpPr>
          <p:cNvPr id="3" name="TextBox 2">
            <a:extLst>
              <a:ext uri="{FF2B5EF4-FFF2-40B4-BE49-F238E27FC236}">
                <a16:creationId xmlns:a16="http://schemas.microsoft.com/office/drawing/2014/main" id="{015D32CC-CCB2-1872-2328-81D6FC328611}"/>
              </a:ext>
            </a:extLst>
          </p:cNvPr>
          <p:cNvSpPr txBox="1"/>
          <p:nvPr/>
        </p:nvSpPr>
        <p:spPr>
          <a:xfrm>
            <a:off x="330199" y="931718"/>
            <a:ext cx="8370455" cy="3462486"/>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The Power of Breakeven</a:t>
            </a:r>
          </a:p>
          <a:p>
            <a:pPr marL="342900" indent="-342900">
              <a:spcAft>
                <a:spcPts val="1200"/>
              </a:spcAft>
              <a:buFont typeface="+mj-lt"/>
              <a:buAutoNum type="arabicPeriod"/>
            </a:pPr>
            <a:r>
              <a:rPr lang="en-US" sz="1400" dirty="0">
                <a:latin typeface="Helvetica" panose="020B0604020202020204" pitchFamily="34" charset="0"/>
                <a:cs typeface="Helvetica" panose="020B0604020202020204" pitchFamily="34" charset="0"/>
              </a:rPr>
              <a:t>(Income – Cost of Goods Sold) = Gross Profit</a:t>
            </a:r>
          </a:p>
          <a:p>
            <a:pPr marL="342900" indent="-342900">
              <a:spcAft>
                <a:spcPts val="1200"/>
              </a:spcAft>
              <a:buFont typeface="+mj-lt"/>
              <a:buAutoNum type="arabicPeriod"/>
            </a:pPr>
            <a:r>
              <a:rPr lang="en-US" sz="1400" dirty="0">
                <a:latin typeface="Helvetica" panose="020B0604020202020204" pitchFamily="34" charset="0"/>
                <a:cs typeface="Helvetica" panose="020B0604020202020204" pitchFamily="34" charset="0"/>
              </a:rPr>
              <a:t>(Gross Profit - Variable Overhead) = Contribution Margin</a:t>
            </a:r>
          </a:p>
          <a:p>
            <a:pPr marL="342900" indent="-342900">
              <a:spcAft>
                <a:spcPts val="1200"/>
              </a:spcAft>
              <a:buFont typeface="+mj-lt"/>
              <a:buAutoNum type="arabicPeriod"/>
            </a:pPr>
            <a:r>
              <a:rPr lang="en-US" sz="1400" dirty="0">
                <a:latin typeface="Helvetica" panose="020B0604020202020204" pitchFamily="34" charset="0"/>
                <a:cs typeface="Helvetica" panose="020B0604020202020204" pitchFamily="34" charset="0"/>
              </a:rPr>
              <a:t>(Contribution Margin – Fixed Overhead) = Net Profit Before Taxes</a:t>
            </a:r>
          </a:p>
          <a:p>
            <a:pPr>
              <a:spcAft>
                <a:spcPts val="1200"/>
              </a:spcAft>
            </a:pPr>
            <a:r>
              <a:rPr lang="en-US" sz="1400" dirty="0">
                <a:latin typeface="Helvetica" panose="020B0604020202020204" pitchFamily="34" charset="0"/>
                <a:cs typeface="Helvetica" panose="020B0604020202020204" pitchFamily="34" charset="0"/>
              </a:rPr>
              <a:t>When contribution margin dollars cover your fixed overhead, you are at your breakeven point. Every single contribution margin dollar becomes net profit.</a:t>
            </a:r>
          </a:p>
          <a:p>
            <a:pPr>
              <a:spcAft>
                <a:spcPts val="1200"/>
              </a:spcAft>
            </a:pPr>
            <a:r>
              <a:rPr lang="en-US" sz="1600" b="1" dirty="0">
                <a:latin typeface="Helvetica" panose="020B0604020202020204" pitchFamily="34" charset="0"/>
                <a:cs typeface="Helvetica" panose="020B0604020202020204" pitchFamily="34" charset="0"/>
              </a:rPr>
              <a:t>Knowledge is Power</a:t>
            </a:r>
          </a:p>
          <a:p>
            <a:pPr>
              <a:spcAft>
                <a:spcPts val="1200"/>
              </a:spcAft>
            </a:pPr>
            <a:r>
              <a:rPr lang="en-US" sz="1400" dirty="0">
                <a:latin typeface="Helvetica" panose="020B0604020202020204" pitchFamily="34" charset="0"/>
                <a:cs typeface="Helvetica" panose="020B0604020202020204" pitchFamily="34" charset="0"/>
              </a:rPr>
              <a:t>Imagine the power of knowing the exact day of each month where your company breaks even. Based on facts, you can offer discounts to fill unused capacity or turn down low-profit work in favor of something more beneficial. You can offer performance or profit based bonuses with high confidence that you will not be hurting yourself.</a:t>
            </a:r>
          </a:p>
        </p:txBody>
      </p:sp>
    </p:spTree>
    <p:extLst>
      <p:ext uri="{BB962C8B-B14F-4D97-AF65-F5344CB8AC3E}">
        <p14:creationId xmlns:p14="http://schemas.microsoft.com/office/powerpoint/2010/main" val="17905902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0788949-44EE-DE31-F3BD-DB5FCCFFDC8E}"/>
              </a:ext>
            </a:extLst>
          </p:cNvPr>
          <p:cNvSpPr txBox="1">
            <a:spLocks/>
          </p:cNvSpPr>
          <p:nvPr/>
        </p:nvSpPr>
        <p:spPr>
          <a:xfrm>
            <a:off x="0" y="2065429"/>
            <a:ext cx="9144000" cy="101264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Departmentalized Income Statements are Essential.</a:t>
            </a:r>
          </a:p>
          <a:p>
            <a:r>
              <a:rPr lang="en-US" sz="2000" b="1" i="0" spc="80" dirty="0">
                <a:latin typeface="Helvetica"/>
                <a:cs typeface="Helvetica"/>
              </a:rPr>
              <a:t>They are </a:t>
            </a:r>
            <a:r>
              <a:rPr lang="en-US" sz="2000" b="1" spc="80" dirty="0">
                <a:latin typeface="Helvetica"/>
                <a:cs typeface="Helvetica"/>
              </a:rPr>
              <a:t>Also Required for Accurate Price Calculations.</a:t>
            </a:r>
            <a:endParaRPr lang="en-JM" sz="2000" b="1" i="0" spc="80" dirty="0">
              <a:latin typeface="Helvetica"/>
              <a:cs typeface="Helvetica"/>
            </a:endParaRPr>
          </a:p>
        </p:txBody>
      </p:sp>
    </p:spTree>
    <p:extLst>
      <p:ext uri="{BB962C8B-B14F-4D97-AF65-F5344CB8AC3E}">
        <p14:creationId xmlns:p14="http://schemas.microsoft.com/office/powerpoint/2010/main" val="1994638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ABC2175-4B08-3DF1-37C2-BCFB52A4490E}"/>
              </a:ext>
            </a:extLst>
          </p:cNvPr>
          <p:cNvSpPr>
            <a:spLocks noGrp="1"/>
          </p:cNvSpPr>
          <p:nvPr>
            <p:ph type="title"/>
          </p:nvPr>
        </p:nvSpPr>
        <p:spPr>
          <a:xfrm>
            <a:off x="262460" y="8464"/>
            <a:ext cx="8229599" cy="580777"/>
          </a:xfrm>
        </p:spPr>
        <p:txBody>
          <a:bodyPr>
            <a:normAutofit/>
          </a:bodyPr>
          <a:lstStyle/>
          <a:p>
            <a:r>
              <a:rPr lang="en-US" dirty="0"/>
              <a:t>The Importance of Departmentalized Financials</a:t>
            </a:r>
          </a:p>
        </p:txBody>
      </p:sp>
      <p:sp>
        <p:nvSpPr>
          <p:cNvPr id="3" name="TextBox 2">
            <a:extLst>
              <a:ext uri="{FF2B5EF4-FFF2-40B4-BE49-F238E27FC236}">
                <a16:creationId xmlns:a16="http://schemas.microsoft.com/office/drawing/2014/main" id="{BB9FE7B7-5560-28E8-07E2-4C585204936D}"/>
              </a:ext>
            </a:extLst>
          </p:cNvPr>
          <p:cNvSpPr txBox="1"/>
          <p:nvPr/>
        </p:nvSpPr>
        <p:spPr>
          <a:xfrm>
            <a:off x="330200" y="931718"/>
            <a:ext cx="8421914" cy="3616375"/>
          </a:xfrm>
          <a:prstGeom prst="rect">
            <a:avLst/>
          </a:prstGeom>
          <a:noFill/>
        </p:spPr>
        <p:txBody>
          <a:bodyPr wrap="square" rtlCol="0">
            <a:spAutoFit/>
          </a:bodyPr>
          <a:lstStyle/>
          <a:p>
            <a:pPr>
              <a:spcAft>
                <a:spcPts val="600"/>
              </a:spcAft>
            </a:pPr>
            <a:r>
              <a:rPr lang="en-US" b="1" dirty="0">
                <a:latin typeface="Helvetica" panose="020B0604020202020204" pitchFamily="34" charset="0"/>
                <a:cs typeface="Helvetica" panose="020B0604020202020204" pitchFamily="34" charset="0"/>
              </a:rPr>
              <a:t>The Importance of Departmentalized Income Statements</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In the context of financial reporting, “Departments” can also be correctly referred to as “Profit Centers.”</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You need the ability to print your company’s income statements by department. That will give you the ability to quickly examine your Direct Labor to Sales KPI (among many other important things).</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I recommend that you set up your divisions and departments according to EGIA (and Aptora) recommendations. Those recommendations can be found on the EGIA website.</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Using specialized accounting software, you will not only be able to see the gross profit of each department, but you will also be able to see the overhead and net profit of each department within your company. This is necessary for a full understanding of where your company stands in this time of unprecedented uncertainty.</a:t>
            </a:r>
          </a:p>
        </p:txBody>
      </p:sp>
    </p:spTree>
    <p:extLst>
      <p:ext uri="{BB962C8B-B14F-4D97-AF65-F5344CB8AC3E}">
        <p14:creationId xmlns:p14="http://schemas.microsoft.com/office/powerpoint/2010/main" val="16509312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1976B0A-71E6-B9A0-AE1F-C615ACA331A6}"/>
              </a:ext>
            </a:extLst>
          </p:cNvPr>
          <p:cNvSpPr>
            <a:spLocks noGrp="1"/>
          </p:cNvSpPr>
          <p:nvPr>
            <p:ph type="title"/>
          </p:nvPr>
        </p:nvSpPr>
        <p:spPr>
          <a:xfrm>
            <a:off x="262460" y="8464"/>
            <a:ext cx="8229599" cy="580777"/>
          </a:xfrm>
        </p:spPr>
        <p:txBody>
          <a:bodyPr>
            <a:normAutofit/>
          </a:bodyPr>
          <a:lstStyle/>
          <a:p>
            <a:r>
              <a:rPr lang="en-US" dirty="0"/>
              <a:t>The Importance of Departmentalized Financials</a:t>
            </a:r>
          </a:p>
        </p:txBody>
      </p:sp>
      <p:sp>
        <p:nvSpPr>
          <p:cNvPr id="3" name="TextBox 2">
            <a:extLst>
              <a:ext uri="{FF2B5EF4-FFF2-40B4-BE49-F238E27FC236}">
                <a16:creationId xmlns:a16="http://schemas.microsoft.com/office/drawing/2014/main" id="{8038445E-FBC5-C6A7-3C11-E3F1AD0159AE}"/>
              </a:ext>
            </a:extLst>
          </p:cNvPr>
          <p:cNvSpPr txBox="1"/>
          <p:nvPr/>
        </p:nvSpPr>
        <p:spPr>
          <a:xfrm>
            <a:off x="330200" y="931718"/>
            <a:ext cx="8421914" cy="3277820"/>
          </a:xfrm>
          <a:prstGeom prst="rect">
            <a:avLst/>
          </a:prstGeom>
          <a:noFill/>
        </p:spPr>
        <p:txBody>
          <a:bodyPr wrap="square" rtlCol="0">
            <a:spAutoFit/>
          </a:bodyPr>
          <a:lstStyle/>
          <a:p>
            <a:pPr>
              <a:spcAft>
                <a:spcPts val="600"/>
              </a:spcAft>
            </a:pPr>
            <a:r>
              <a:rPr lang="en-US" b="1" dirty="0">
                <a:latin typeface="Helvetica" panose="020B0604020202020204" pitchFamily="34" charset="0"/>
                <a:cs typeface="Helvetica" panose="020B0604020202020204" pitchFamily="34" charset="0"/>
              </a:rPr>
              <a:t>Departments versus Divisions</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Divisions are not always needed. They should be used when the company finds itself needing to duplicate the name of a department but under a different management group or industry segment.</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Common divisions include Residential and Commercial. </a:t>
            </a:r>
          </a:p>
          <a:p>
            <a:pPr marL="342900"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Please don’t confuse organization departments (or organizational structure) with financial departments. </a:t>
            </a:r>
          </a:p>
          <a:p>
            <a:pPr marL="800100" lvl="1" indent="-342900">
              <a:spcAft>
                <a:spcPts val="120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Example: Your company might have a marketing department, but not a profit center called “marketing.”</a:t>
            </a:r>
          </a:p>
          <a:p>
            <a:pPr marL="342900" indent="-342900">
              <a:spcAft>
                <a:spcPts val="1200"/>
              </a:spcAft>
              <a:buFont typeface="Arial" panose="020B0604020202020204" pitchFamily="34" charset="0"/>
              <a:buChar char="•"/>
            </a:pPr>
            <a:endParaRPr lang="en-US" sz="16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647257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A6310EE-E9BB-5097-384C-63193A1094BC}"/>
              </a:ext>
            </a:extLst>
          </p:cNvPr>
          <p:cNvSpPr>
            <a:spLocks noGrp="1"/>
          </p:cNvSpPr>
          <p:nvPr>
            <p:ph type="title"/>
          </p:nvPr>
        </p:nvSpPr>
        <p:spPr>
          <a:xfrm>
            <a:off x="262460" y="8464"/>
            <a:ext cx="8229599" cy="580777"/>
          </a:xfrm>
        </p:spPr>
        <p:txBody>
          <a:bodyPr>
            <a:normAutofit/>
          </a:bodyPr>
          <a:lstStyle/>
          <a:p>
            <a:r>
              <a:rPr lang="en-US" dirty="0"/>
              <a:t>The Importance of Departmentalized Financials</a:t>
            </a:r>
          </a:p>
        </p:txBody>
      </p:sp>
      <p:sp>
        <p:nvSpPr>
          <p:cNvPr id="3" name="TextBox 2">
            <a:extLst>
              <a:ext uri="{FF2B5EF4-FFF2-40B4-BE49-F238E27FC236}">
                <a16:creationId xmlns:a16="http://schemas.microsoft.com/office/drawing/2014/main" id="{278063E9-C1E5-F675-F257-8DF25FDE4A98}"/>
              </a:ext>
            </a:extLst>
          </p:cNvPr>
          <p:cNvSpPr txBox="1"/>
          <p:nvPr/>
        </p:nvSpPr>
        <p:spPr>
          <a:xfrm>
            <a:off x="6147227" y="931718"/>
            <a:ext cx="2850908" cy="1077218"/>
          </a:xfrm>
          <a:prstGeom prst="rect">
            <a:avLst/>
          </a:prstGeom>
          <a:noFill/>
        </p:spPr>
        <p:txBody>
          <a:bodyPr wrap="square" rtlCol="0">
            <a:spAutoFit/>
          </a:bodyPr>
          <a:lstStyle/>
          <a:p>
            <a:pPr>
              <a:spcAft>
                <a:spcPts val="600"/>
              </a:spcAft>
            </a:pPr>
            <a:r>
              <a:rPr lang="en-US" sz="1600" dirty="0">
                <a:latin typeface="Helvetica" panose="020B0604020202020204" pitchFamily="34" charset="0"/>
                <a:cs typeface="Helvetica" panose="020B0604020202020204" pitchFamily="34" charset="0"/>
              </a:rPr>
              <a:t>Create a good list of divisions and departments for excellent financial tracking and total accountability.</a:t>
            </a:r>
          </a:p>
        </p:txBody>
      </p:sp>
      <p:sp>
        <p:nvSpPr>
          <p:cNvPr id="4" name="TextBox 3">
            <a:extLst>
              <a:ext uri="{FF2B5EF4-FFF2-40B4-BE49-F238E27FC236}">
                <a16:creationId xmlns:a16="http://schemas.microsoft.com/office/drawing/2014/main" id="{A8E4511A-9BEF-1A2C-E75C-FB94A817FFC3}"/>
              </a:ext>
            </a:extLst>
          </p:cNvPr>
          <p:cNvSpPr txBox="1"/>
          <p:nvPr/>
        </p:nvSpPr>
        <p:spPr>
          <a:xfrm>
            <a:off x="6147227" y="3921290"/>
            <a:ext cx="2850908" cy="507831"/>
          </a:xfrm>
          <a:prstGeom prst="rect">
            <a:avLst/>
          </a:prstGeom>
          <a:noFill/>
        </p:spPr>
        <p:txBody>
          <a:bodyPr wrap="square" rtlCol="0">
            <a:spAutoFit/>
          </a:bodyPr>
          <a:lstStyle/>
          <a:p>
            <a:pPr>
              <a:spcAft>
                <a:spcPts val="600"/>
              </a:spcAft>
            </a:pPr>
            <a:r>
              <a:rPr lang="en-US" sz="1100" dirty="0">
                <a:latin typeface="Helvetica" panose="020B0604020202020204" pitchFamily="34" charset="0"/>
                <a:cs typeface="Helvetica" panose="020B0604020202020204" pitchFamily="34" charset="0"/>
              </a:rPr>
              <a:t>Division and Department Setup Example. </a:t>
            </a:r>
          </a:p>
          <a:p>
            <a:pPr>
              <a:spcAft>
                <a:spcPts val="600"/>
              </a:spcAft>
            </a:pPr>
            <a:r>
              <a:rPr lang="en-US" sz="1100" dirty="0">
                <a:latin typeface="Helvetica" panose="020B0604020202020204" pitchFamily="34" charset="0"/>
                <a:cs typeface="Helvetica" panose="020B0604020202020204" pitchFamily="34" charset="0"/>
              </a:rPr>
              <a:t>Credit: Aptora’s Total Office Manager®</a:t>
            </a:r>
          </a:p>
        </p:txBody>
      </p:sp>
      <p:pic>
        <p:nvPicPr>
          <p:cNvPr id="5" name="Picture 4">
            <a:extLst>
              <a:ext uri="{FF2B5EF4-FFF2-40B4-BE49-F238E27FC236}">
                <a16:creationId xmlns:a16="http://schemas.microsoft.com/office/drawing/2014/main" id="{1EB5FF19-75EE-1EE3-B8F8-907A72E5775D}"/>
              </a:ext>
            </a:extLst>
          </p:cNvPr>
          <p:cNvPicPr>
            <a:picLocks noChangeAspect="1"/>
          </p:cNvPicPr>
          <p:nvPr/>
        </p:nvPicPr>
        <p:blipFill>
          <a:blip r:embed="rId3"/>
          <a:stretch>
            <a:fillRect/>
          </a:stretch>
        </p:blipFill>
        <p:spPr>
          <a:xfrm>
            <a:off x="145865" y="714371"/>
            <a:ext cx="5899023" cy="3714750"/>
          </a:xfrm>
          <a:prstGeom prst="rect">
            <a:avLst/>
          </a:prstGeom>
          <a:ln>
            <a:solidFill>
              <a:schemeClr val="accent1"/>
            </a:solidFill>
          </a:ln>
        </p:spPr>
      </p:pic>
    </p:spTree>
    <p:extLst>
      <p:ext uri="{BB962C8B-B14F-4D97-AF65-F5344CB8AC3E}">
        <p14:creationId xmlns:p14="http://schemas.microsoft.com/office/powerpoint/2010/main" val="1846144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0" y="2225146"/>
            <a:ext cx="9144000" cy="69320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Putting Break-Even to Work by Department</a:t>
            </a:r>
            <a:endParaRPr lang="en-JM" sz="2000" b="1" i="0" spc="80" dirty="0">
              <a:latin typeface="Helvetica"/>
              <a:cs typeface="Helvetica"/>
            </a:endParaRPr>
          </a:p>
        </p:txBody>
      </p:sp>
    </p:spTree>
    <p:extLst>
      <p:ext uri="{BB962C8B-B14F-4D97-AF65-F5344CB8AC3E}">
        <p14:creationId xmlns:p14="http://schemas.microsoft.com/office/powerpoint/2010/main" val="918261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C9A7F15A-329E-7267-D5CF-8A27E628E2EA}"/>
              </a:ext>
            </a:extLst>
          </p:cNvPr>
          <p:cNvSpPr>
            <a:spLocks noGrp="1"/>
          </p:cNvSpPr>
          <p:nvPr>
            <p:ph type="title"/>
          </p:nvPr>
        </p:nvSpPr>
        <p:spPr>
          <a:xfrm>
            <a:off x="262460" y="8464"/>
            <a:ext cx="8229599" cy="580777"/>
          </a:xfrm>
        </p:spPr>
        <p:txBody>
          <a:bodyPr/>
          <a:lstStyle/>
          <a:p>
            <a:r>
              <a:rPr lang="en-US" dirty="0"/>
              <a:t>Applying Break-Even Formulas by Department</a:t>
            </a:r>
          </a:p>
        </p:txBody>
      </p:sp>
      <p:sp>
        <p:nvSpPr>
          <p:cNvPr id="3" name="TextBox 2">
            <a:extLst>
              <a:ext uri="{FF2B5EF4-FFF2-40B4-BE49-F238E27FC236}">
                <a16:creationId xmlns:a16="http://schemas.microsoft.com/office/drawing/2014/main" id="{D183C736-AD96-E4AF-A59A-1C44727F3672}"/>
              </a:ext>
            </a:extLst>
          </p:cNvPr>
          <p:cNvSpPr txBox="1"/>
          <p:nvPr/>
        </p:nvSpPr>
        <p:spPr>
          <a:xfrm>
            <a:off x="262460" y="668429"/>
            <a:ext cx="8421915" cy="4475071"/>
          </a:xfrm>
          <a:prstGeom prst="rect">
            <a:avLst/>
          </a:prstGeom>
          <a:noFill/>
        </p:spPr>
        <p:txBody>
          <a:bodyPr wrap="square" rtlCol="0">
            <a:spAutoFit/>
          </a:bodyPr>
          <a:lstStyle/>
          <a:p>
            <a:pPr marL="0" indent="0">
              <a:lnSpc>
                <a:spcPct val="80000"/>
              </a:lnSpc>
              <a:buNone/>
            </a:pPr>
            <a:r>
              <a:rPr lang="en-US" altLang="en-US" sz="1800" b="1" dirty="0">
                <a:solidFill>
                  <a:schemeClr val="tx1"/>
                </a:solidFill>
                <a:latin typeface="Helvetica" panose="020B0604020202020204" pitchFamily="34" charset="0"/>
                <a:cs typeface="Helvetica" panose="020B0604020202020204" pitchFamily="34" charset="0"/>
              </a:rPr>
              <a:t>Break-Even Price for Installation Work</a:t>
            </a:r>
          </a:p>
          <a:p>
            <a:pPr marL="0" indent="0">
              <a:buNone/>
            </a:pPr>
            <a:r>
              <a:rPr lang="en-US" altLang="en-US" sz="1400" dirty="0">
                <a:latin typeface="Helvetica" panose="020B0604020202020204" pitchFamily="34" charset="0"/>
                <a:cs typeface="Helvetica" panose="020B0604020202020204" pitchFamily="34" charset="0"/>
              </a:rPr>
              <a:t>In this example, our Production Volume is 750 person-days. We have determined that we have 750 installation days to sell in one year. This might be three installers, each offering 250 days per year.</a:t>
            </a:r>
            <a:endParaRPr lang="en-US" altLang="en-US" sz="1400" dirty="0">
              <a:solidFill>
                <a:schemeClr val="tx1"/>
              </a:solidFill>
              <a:latin typeface="Helvetica" panose="020B0604020202020204" pitchFamily="34" charset="0"/>
              <a:cs typeface="Helvetica" panose="020B0604020202020204" pitchFamily="34" charset="0"/>
            </a:endParaRPr>
          </a:p>
          <a:p>
            <a:pPr marL="0" indent="0">
              <a:lnSpc>
                <a:spcPct val="80000"/>
              </a:lnSpc>
              <a:buNone/>
            </a:pPr>
            <a:endParaRPr lang="en-US" altLang="en-US" b="1" dirty="0">
              <a:latin typeface="Helvetica" panose="020B0604020202020204" pitchFamily="34" charset="0"/>
              <a:cs typeface="Helvetica" panose="020B0604020202020204" pitchFamily="34" charset="0"/>
            </a:endParaRPr>
          </a:p>
          <a:p>
            <a:pPr>
              <a:spcAft>
                <a:spcPts val="1200"/>
              </a:spcAft>
              <a:buSzPct val="100000"/>
            </a:pPr>
            <a:r>
              <a:rPr lang="en-US" altLang="en-US" sz="1400" b="1" dirty="0">
                <a:latin typeface="Helvetica" panose="020B0604020202020204" pitchFamily="34" charset="0"/>
                <a:cs typeface="Helvetica" panose="020B0604020202020204" pitchFamily="34" charset="0"/>
              </a:rPr>
              <a:t>The Variables:</a:t>
            </a:r>
            <a:br>
              <a:rPr lang="en-US" altLang="en-US" sz="1400" dirty="0">
                <a:latin typeface="Helvetica" panose="020B0604020202020204" pitchFamily="34" charset="0"/>
                <a:cs typeface="Helvetica" panose="020B0604020202020204" pitchFamily="34" charset="0"/>
              </a:rPr>
            </a:br>
            <a:r>
              <a:rPr lang="en-US" altLang="en-US" sz="1400" dirty="0">
                <a:latin typeface="Helvetica" panose="020B0604020202020204" pitchFamily="34" charset="0"/>
                <a:cs typeface="Helvetica" panose="020B0604020202020204" pitchFamily="34" charset="0"/>
              </a:rPr>
              <a:t>Fixed Overhead = $1,000,000</a:t>
            </a:r>
            <a:br>
              <a:rPr lang="en-US" altLang="en-US" sz="1400" dirty="0">
                <a:latin typeface="Helvetica" panose="020B0604020202020204" pitchFamily="34" charset="0"/>
                <a:cs typeface="Helvetica" panose="020B0604020202020204" pitchFamily="34" charset="0"/>
              </a:rPr>
            </a:br>
            <a:r>
              <a:rPr lang="en-US" sz="1400" dirty="0">
                <a:latin typeface="Helvetica" panose="020B0604020202020204" pitchFamily="34" charset="0"/>
                <a:cs typeface="Helvetica" panose="020B0604020202020204" pitchFamily="34" charset="0"/>
              </a:rPr>
              <a:t>Production Volume* = 750</a:t>
            </a:r>
            <a:br>
              <a:rPr lang="en-US" sz="1400" dirty="0">
                <a:latin typeface="Helvetica" panose="020B0604020202020204" pitchFamily="34" charset="0"/>
                <a:cs typeface="Helvetica" panose="020B0604020202020204" pitchFamily="34" charset="0"/>
              </a:rPr>
            </a:br>
            <a:r>
              <a:rPr lang="en-US" sz="1400" dirty="0">
                <a:latin typeface="Helvetica" panose="020B0604020202020204" pitchFamily="34" charset="0"/>
                <a:cs typeface="Helvetica" panose="020B0604020202020204" pitchFamily="34" charset="0"/>
              </a:rPr>
              <a:t>Cost of Goods Sold (COGS) = 55% (may also be expressed as dollars)</a:t>
            </a:r>
            <a:br>
              <a:rPr lang="en-US" sz="1400" dirty="0">
                <a:latin typeface="Helvetica" panose="020B0604020202020204" pitchFamily="34" charset="0"/>
                <a:cs typeface="Helvetica" panose="020B0604020202020204" pitchFamily="34" charset="0"/>
              </a:rPr>
            </a:br>
            <a:r>
              <a:rPr lang="en-US" sz="1400" dirty="0">
                <a:latin typeface="Helvetica" panose="020B0604020202020204" pitchFamily="34" charset="0"/>
                <a:cs typeface="Helvetica" panose="020B0604020202020204" pitchFamily="34" charset="0"/>
              </a:rPr>
              <a:t>Variable Overhead = 15%</a:t>
            </a:r>
          </a:p>
          <a:p>
            <a:pPr>
              <a:spcAft>
                <a:spcPts val="1200"/>
              </a:spcAft>
              <a:buSzPct val="100000"/>
            </a:pPr>
            <a:r>
              <a:rPr lang="en-US" altLang="en-US" sz="1400" b="1" dirty="0">
                <a:latin typeface="Helvetica" panose="020B0604020202020204" pitchFamily="34" charset="0"/>
                <a:cs typeface="Helvetica" panose="020B0604020202020204" pitchFamily="34" charset="0"/>
              </a:rPr>
              <a:t>The Math:</a:t>
            </a:r>
            <a:br>
              <a:rPr lang="en-US" altLang="en-US" sz="1400" dirty="0">
                <a:latin typeface="Helvetica" panose="020B0604020202020204" pitchFamily="34" charset="0"/>
                <a:cs typeface="Helvetica" panose="020B0604020202020204" pitchFamily="34" charset="0"/>
              </a:rPr>
            </a:br>
            <a:r>
              <a:rPr lang="en-US" altLang="en-US" sz="1400" dirty="0">
                <a:latin typeface="Helvetica" panose="020B0604020202020204" pitchFamily="34" charset="0"/>
                <a:cs typeface="Helvetica" panose="020B0604020202020204" pitchFamily="34" charset="0"/>
              </a:rPr>
              <a:t>$1,000,000 / 750 = $1,333,33</a:t>
            </a:r>
            <a:br>
              <a:rPr lang="en-US" altLang="en-US" sz="1400" dirty="0">
                <a:latin typeface="Helvetica" panose="020B0604020202020204" pitchFamily="34" charset="0"/>
                <a:cs typeface="Helvetica" panose="020B0604020202020204" pitchFamily="34" charset="0"/>
              </a:rPr>
            </a:br>
            <a:r>
              <a:rPr lang="en-US" altLang="en-US" sz="1400" dirty="0">
                <a:latin typeface="Helvetica" panose="020B0604020202020204" pitchFamily="34" charset="0"/>
                <a:cs typeface="Helvetica" panose="020B0604020202020204" pitchFamily="34" charset="0"/>
              </a:rPr>
              <a:t>$1,333,33 x ((1 + 0.55) + (1 + 0.15)) = $2,266.67</a:t>
            </a:r>
          </a:p>
          <a:p>
            <a:pPr>
              <a:spcAft>
                <a:spcPts val="1200"/>
              </a:spcAft>
              <a:buSzPct val="100000"/>
            </a:pPr>
            <a:r>
              <a:rPr lang="en-US" altLang="en-US" sz="1400" dirty="0">
                <a:latin typeface="Helvetica" panose="020B0604020202020204" pitchFamily="34" charset="0"/>
                <a:cs typeface="Helvetica" panose="020B0604020202020204" pitchFamily="34" charset="0"/>
              </a:rPr>
              <a:t>In this example, you company needs to collect $2,266.67 per day in installation revenue to break even and make zero net profit.</a:t>
            </a:r>
            <a:br>
              <a:rPr lang="en-US" altLang="en-US" sz="1400" dirty="0">
                <a:latin typeface="Helvetica" panose="020B0604020202020204" pitchFamily="34" charset="0"/>
                <a:cs typeface="Helvetica" panose="020B0604020202020204" pitchFamily="34" charset="0"/>
              </a:rPr>
            </a:br>
            <a:endParaRPr lang="en-US" sz="1400" dirty="0">
              <a:latin typeface="Helvetica" panose="020B0604020202020204" pitchFamily="34" charset="0"/>
              <a:cs typeface="Helvetica" panose="020B0604020202020204" pitchFamily="34" charset="0"/>
            </a:endParaRPr>
          </a:p>
          <a:p>
            <a:pPr>
              <a:spcAft>
                <a:spcPts val="1200"/>
              </a:spcAft>
              <a:buSzPct val="100000"/>
            </a:pPr>
            <a:r>
              <a:rPr lang="en-US" sz="1200" i="1" dirty="0">
                <a:latin typeface="Helvetica" panose="020B0604020202020204" pitchFamily="34" charset="0"/>
                <a:cs typeface="Helvetica" panose="020B0604020202020204" pitchFamily="34" charset="0"/>
              </a:rPr>
              <a:t>*Available Hours of Labor to Sell</a:t>
            </a:r>
          </a:p>
          <a:p>
            <a:pPr>
              <a:spcAft>
                <a:spcPts val="1200"/>
              </a:spcAft>
              <a:buSzPct val="100000"/>
            </a:pPr>
            <a:endParaRPr lang="en-US" sz="12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31373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0" y="2095340"/>
            <a:ext cx="9144000" cy="95282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The Information Needed to Determine</a:t>
            </a:r>
          </a:p>
          <a:p>
            <a:r>
              <a:rPr lang="en-US" sz="2000" b="1" i="0" spc="80" dirty="0">
                <a:latin typeface="Helvetica"/>
                <a:cs typeface="Helvetica"/>
              </a:rPr>
              <a:t>Break-Even for Each of Your Departments</a:t>
            </a:r>
            <a:endParaRPr lang="en-JM" sz="2000" b="1" i="0" spc="80" dirty="0">
              <a:latin typeface="Helvetica"/>
              <a:cs typeface="Helvetica"/>
            </a:endParaRPr>
          </a:p>
        </p:txBody>
      </p:sp>
    </p:spTree>
    <p:extLst>
      <p:ext uri="{BB962C8B-B14F-4D97-AF65-F5344CB8AC3E}">
        <p14:creationId xmlns:p14="http://schemas.microsoft.com/office/powerpoint/2010/main" val="312216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244BC95-C09B-9CC7-6DB8-2B7DBCB1DB7C}"/>
              </a:ext>
            </a:extLst>
          </p:cNvPr>
          <p:cNvSpPr>
            <a:spLocks noGrp="1"/>
          </p:cNvSpPr>
          <p:nvPr>
            <p:ph type="title"/>
          </p:nvPr>
        </p:nvSpPr>
        <p:spPr>
          <a:xfrm>
            <a:off x="262460" y="8464"/>
            <a:ext cx="8229599" cy="580777"/>
          </a:xfrm>
        </p:spPr>
        <p:txBody>
          <a:bodyPr/>
          <a:lstStyle/>
          <a:p>
            <a:r>
              <a:rPr lang="en-US" dirty="0"/>
              <a:t>Demand Service Department Pricing</a:t>
            </a:r>
          </a:p>
        </p:txBody>
      </p:sp>
      <p:sp>
        <p:nvSpPr>
          <p:cNvPr id="3" name="TextBox 2">
            <a:extLst>
              <a:ext uri="{FF2B5EF4-FFF2-40B4-BE49-F238E27FC236}">
                <a16:creationId xmlns:a16="http://schemas.microsoft.com/office/drawing/2014/main" id="{520A7DEA-4077-0C83-1AA8-A855FA4C7711}"/>
              </a:ext>
            </a:extLst>
          </p:cNvPr>
          <p:cNvSpPr txBox="1"/>
          <p:nvPr/>
        </p:nvSpPr>
        <p:spPr>
          <a:xfrm>
            <a:off x="330199" y="931718"/>
            <a:ext cx="8590963" cy="3524042"/>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Gathering the Required Information</a:t>
            </a:r>
          </a:p>
          <a:p>
            <a:pPr>
              <a:spcAft>
                <a:spcPts val="600"/>
              </a:spcAft>
            </a:pPr>
            <a:r>
              <a:rPr lang="en-US" sz="1600" dirty="0">
                <a:latin typeface="Helvetica" panose="020B0604020202020204" pitchFamily="34" charset="0"/>
                <a:cs typeface="Helvetica" panose="020B0604020202020204" pitchFamily="34" charset="0"/>
              </a:rPr>
              <a:t>You must know exactly how to price demand service if you wish to avoid a financial disaster. This department is where most companies lose money.</a:t>
            </a:r>
          </a:p>
          <a:p>
            <a:pPr>
              <a:spcAft>
                <a:spcPts val="600"/>
              </a:spcAft>
            </a:pPr>
            <a:r>
              <a:rPr lang="en-US" sz="1600" dirty="0">
                <a:latin typeface="Helvetica" panose="020B0604020202020204" pitchFamily="34" charset="0"/>
                <a:cs typeface="Helvetica" panose="020B0604020202020204" pitchFamily="34" charset="0"/>
              </a:rPr>
              <a:t>Remember, it is the costs associated with labor that will kill you.</a:t>
            </a:r>
          </a:p>
          <a:p>
            <a:pPr>
              <a:spcAft>
                <a:spcPts val="600"/>
              </a:spcAft>
            </a:pPr>
            <a:r>
              <a:rPr lang="en-US" sz="1600" b="1" dirty="0">
                <a:latin typeface="Helvetica" panose="020B0604020202020204" pitchFamily="34" charset="0"/>
                <a:cs typeface="Helvetica" panose="020B0604020202020204" pitchFamily="34" charset="0"/>
              </a:rPr>
              <a:t>Here are the things you will need:</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number of service technicians.</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available number of labor hours that can be sold.</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service department income statement.</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Your billable hours efficiency (sold versus paid).</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number of labor hours you expect to sell.</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number of service calls you expect to sell (perform).</a:t>
            </a:r>
          </a:p>
        </p:txBody>
      </p:sp>
    </p:spTree>
    <p:extLst>
      <p:ext uri="{BB962C8B-B14F-4D97-AF65-F5344CB8AC3E}">
        <p14:creationId xmlns:p14="http://schemas.microsoft.com/office/powerpoint/2010/main" val="2457518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0" y="2225146"/>
            <a:ext cx="9144000" cy="69320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Income Statement Basics</a:t>
            </a:r>
            <a:endParaRPr lang="en-JM" sz="2000" b="1" i="0" spc="80" dirty="0">
              <a:latin typeface="Helvetica"/>
              <a:cs typeface="Helvetica"/>
            </a:endParaRPr>
          </a:p>
        </p:txBody>
      </p:sp>
    </p:spTree>
    <p:extLst>
      <p:ext uri="{BB962C8B-B14F-4D97-AF65-F5344CB8AC3E}">
        <p14:creationId xmlns:p14="http://schemas.microsoft.com/office/powerpoint/2010/main" val="949526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4DD0BE1-9A83-2FA5-3141-D09796D293E3}"/>
              </a:ext>
            </a:extLst>
          </p:cNvPr>
          <p:cNvSpPr>
            <a:spLocks noGrp="1"/>
          </p:cNvSpPr>
          <p:nvPr>
            <p:ph type="title"/>
          </p:nvPr>
        </p:nvSpPr>
        <p:spPr>
          <a:xfrm>
            <a:off x="262460" y="8464"/>
            <a:ext cx="8229599" cy="580777"/>
          </a:xfrm>
        </p:spPr>
        <p:txBody>
          <a:bodyPr/>
          <a:lstStyle/>
          <a:p>
            <a:r>
              <a:rPr lang="en-US" dirty="0"/>
              <a:t>Installation and Replacement Department Pricing</a:t>
            </a:r>
          </a:p>
        </p:txBody>
      </p:sp>
      <p:sp>
        <p:nvSpPr>
          <p:cNvPr id="3" name="TextBox 2">
            <a:extLst>
              <a:ext uri="{FF2B5EF4-FFF2-40B4-BE49-F238E27FC236}">
                <a16:creationId xmlns:a16="http://schemas.microsoft.com/office/drawing/2014/main" id="{AF5DAD3B-D62F-1D56-2FB9-E894AC63BE26}"/>
              </a:ext>
            </a:extLst>
          </p:cNvPr>
          <p:cNvSpPr txBox="1"/>
          <p:nvPr/>
        </p:nvSpPr>
        <p:spPr>
          <a:xfrm>
            <a:off x="330200" y="931718"/>
            <a:ext cx="8360442" cy="3447098"/>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You Need to Know Four Numbers</a:t>
            </a:r>
          </a:p>
          <a:p>
            <a:pPr>
              <a:spcAft>
                <a:spcPts val="600"/>
              </a:spcAft>
            </a:pPr>
            <a:r>
              <a:rPr lang="en-US" sz="1600" dirty="0">
                <a:latin typeface="Helvetica" panose="020B0604020202020204" pitchFamily="34" charset="0"/>
                <a:cs typeface="Helvetica" panose="020B0604020202020204" pitchFamily="34" charset="0"/>
              </a:rPr>
              <a:t>You must have a good idea how to price replacement and installation work if you wish to avoid financial pain.</a:t>
            </a:r>
          </a:p>
          <a:p>
            <a:pPr>
              <a:spcAft>
                <a:spcPts val="600"/>
              </a:spcAft>
            </a:pPr>
            <a:r>
              <a:rPr lang="en-US" sz="1600" dirty="0">
                <a:latin typeface="Helvetica" panose="020B0604020202020204" pitchFamily="34" charset="0"/>
                <a:cs typeface="Helvetica" panose="020B0604020202020204" pitchFamily="34" charset="0"/>
              </a:rPr>
              <a:t>You must markup equipment, materials, and labor properly to arrive at a correct selling price. Remember, it is the labor that can kill you.</a:t>
            </a:r>
          </a:p>
          <a:p>
            <a:pPr>
              <a:spcAft>
                <a:spcPts val="600"/>
              </a:spcAft>
            </a:pPr>
            <a:endParaRPr lang="en-US" sz="1600" dirty="0">
              <a:latin typeface="Helvetica" panose="020B0604020202020204" pitchFamily="34" charset="0"/>
              <a:cs typeface="Helvetica" panose="020B0604020202020204" pitchFamily="34" charset="0"/>
            </a:endParaRPr>
          </a:p>
          <a:p>
            <a:pPr>
              <a:spcAft>
                <a:spcPts val="600"/>
              </a:spcAft>
            </a:pPr>
            <a:r>
              <a:rPr lang="en-US" sz="1600" b="1" dirty="0">
                <a:latin typeface="Helvetica" panose="020B0604020202020204" pitchFamily="34" charset="0"/>
                <a:cs typeface="Helvetica" panose="020B0604020202020204" pitchFamily="34" charset="0"/>
              </a:rPr>
              <a:t>Here are the four things you need:</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overhead for the department. If you must, you can use the company’s total.</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labor sales for the department.</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The MESO sales for the department.</a:t>
            </a:r>
          </a:p>
          <a:p>
            <a:pPr marL="342900" indent="-342900">
              <a:spcAft>
                <a:spcPts val="600"/>
              </a:spcAft>
              <a:buFont typeface="+mj-lt"/>
              <a:buAutoNum type="arabicPeriod"/>
            </a:pPr>
            <a:r>
              <a:rPr lang="en-US" sz="1600" dirty="0">
                <a:latin typeface="Helvetica" panose="020B0604020202020204" pitchFamily="34" charset="0"/>
                <a:cs typeface="Helvetica" panose="020B0604020202020204" pitchFamily="34" charset="0"/>
              </a:rPr>
              <a:t>Your desired net profit before taxes (NPBT).</a:t>
            </a:r>
          </a:p>
        </p:txBody>
      </p:sp>
    </p:spTree>
    <p:extLst>
      <p:ext uri="{BB962C8B-B14F-4D97-AF65-F5344CB8AC3E}">
        <p14:creationId xmlns:p14="http://schemas.microsoft.com/office/powerpoint/2010/main" val="379556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0" y="2225146"/>
            <a:ext cx="9144000" cy="69320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Make it Easy with Specialized Calculators</a:t>
            </a:r>
            <a:endParaRPr lang="en-JM" sz="2000" b="1" i="0" spc="80" dirty="0">
              <a:latin typeface="Helvetica"/>
              <a:cs typeface="Helvetica"/>
            </a:endParaRPr>
          </a:p>
        </p:txBody>
      </p:sp>
    </p:spTree>
    <p:extLst>
      <p:ext uri="{BB962C8B-B14F-4D97-AF65-F5344CB8AC3E}">
        <p14:creationId xmlns:p14="http://schemas.microsoft.com/office/powerpoint/2010/main" val="3305995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54085D8-AC2E-7122-CA22-B8A7BBDCCDE5}"/>
              </a:ext>
            </a:extLst>
          </p:cNvPr>
          <p:cNvSpPr>
            <a:spLocks noGrp="1"/>
          </p:cNvSpPr>
          <p:nvPr>
            <p:ph type="title"/>
          </p:nvPr>
        </p:nvSpPr>
        <p:spPr>
          <a:xfrm>
            <a:off x="262460" y="8464"/>
            <a:ext cx="8229599" cy="580777"/>
          </a:xfrm>
        </p:spPr>
        <p:txBody>
          <a:bodyPr/>
          <a:lstStyle/>
          <a:p>
            <a:r>
              <a:rPr lang="en-US" dirty="0"/>
              <a:t>Demand Service Price Calculators</a:t>
            </a:r>
          </a:p>
        </p:txBody>
      </p:sp>
      <p:sp>
        <p:nvSpPr>
          <p:cNvPr id="3" name="TextBox 2">
            <a:extLst>
              <a:ext uri="{FF2B5EF4-FFF2-40B4-BE49-F238E27FC236}">
                <a16:creationId xmlns:a16="http://schemas.microsoft.com/office/drawing/2014/main" id="{2CAD00FC-0E5F-A3C1-01FB-947E8D880CBB}"/>
              </a:ext>
            </a:extLst>
          </p:cNvPr>
          <p:cNvSpPr txBox="1"/>
          <p:nvPr/>
        </p:nvSpPr>
        <p:spPr>
          <a:xfrm>
            <a:off x="330200" y="931718"/>
            <a:ext cx="7747000" cy="938719"/>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Using Specialized Calculators</a:t>
            </a:r>
          </a:p>
          <a:p>
            <a:pPr>
              <a:spcAft>
                <a:spcPts val="600"/>
              </a:spcAft>
            </a:pPr>
            <a:r>
              <a:rPr lang="en-US" sz="1600" dirty="0">
                <a:latin typeface="Helvetica" panose="020B0604020202020204" pitchFamily="34" charset="0"/>
                <a:cs typeface="Helvetica" panose="020B0604020202020204" pitchFamily="34" charset="0"/>
              </a:rPr>
              <a:t>We will use two types of calculators to determine our labor and MESO markups for the demand service department. This method also applies to maintenance work.</a:t>
            </a:r>
          </a:p>
        </p:txBody>
      </p:sp>
      <p:pic>
        <p:nvPicPr>
          <p:cNvPr id="4" name="Picture 3">
            <a:extLst>
              <a:ext uri="{FF2B5EF4-FFF2-40B4-BE49-F238E27FC236}">
                <a16:creationId xmlns:a16="http://schemas.microsoft.com/office/drawing/2014/main" id="{AF5E2321-B47E-3F66-C510-3099915E3532}"/>
              </a:ext>
            </a:extLst>
          </p:cNvPr>
          <p:cNvPicPr>
            <a:picLocks noChangeAspect="1"/>
          </p:cNvPicPr>
          <p:nvPr/>
        </p:nvPicPr>
        <p:blipFill>
          <a:blip r:embed="rId3"/>
          <a:stretch>
            <a:fillRect/>
          </a:stretch>
        </p:blipFill>
        <p:spPr>
          <a:xfrm>
            <a:off x="445866" y="2005489"/>
            <a:ext cx="3925888" cy="1972234"/>
          </a:xfrm>
          <a:prstGeom prst="rect">
            <a:avLst/>
          </a:prstGeom>
          <a:ln>
            <a:solidFill>
              <a:schemeClr val="accent1"/>
            </a:solidFill>
          </a:ln>
        </p:spPr>
      </p:pic>
      <p:pic>
        <p:nvPicPr>
          <p:cNvPr id="5" name="Picture 4">
            <a:extLst>
              <a:ext uri="{FF2B5EF4-FFF2-40B4-BE49-F238E27FC236}">
                <a16:creationId xmlns:a16="http://schemas.microsoft.com/office/drawing/2014/main" id="{A4C3FC2F-7ABF-4AA8-0DE9-BDEE7307E1F9}"/>
              </a:ext>
            </a:extLst>
          </p:cNvPr>
          <p:cNvPicPr>
            <a:picLocks noChangeAspect="1"/>
          </p:cNvPicPr>
          <p:nvPr/>
        </p:nvPicPr>
        <p:blipFill>
          <a:blip r:embed="rId4"/>
          <a:stretch>
            <a:fillRect/>
          </a:stretch>
        </p:blipFill>
        <p:spPr>
          <a:xfrm>
            <a:off x="4934737" y="2005489"/>
            <a:ext cx="3642486" cy="1972234"/>
          </a:xfrm>
          <a:prstGeom prst="rect">
            <a:avLst/>
          </a:prstGeom>
          <a:ln>
            <a:solidFill>
              <a:schemeClr val="accent1"/>
            </a:solidFill>
          </a:ln>
        </p:spPr>
      </p:pic>
    </p:spTree>
    <p:extLst>
      <p:ext uri="{BB962C8B-B14F-4D97-AF65-F5344CB8AC3E}">
        <p14:creationId xmlns:p14="http://schemas.microsoft.com/office/powerpoint/2010/main" val="1494995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DDAD7004-3EE8-2E0F-2FAC-F72011D36B09}"/>
              </a:ext>
            </a:extLst>
          </p:cNvPr>
          <p:cNvSpPr>
            <a:spLocks noGrp="1"/>
          </p:cNvSpPr>
          <p:nvPr>
            <p:ph type="title"/>
          </p:nvPr>
        </p:nvSpPr>
        <p:spPr>
          <a:xfrm>
            <a:off x="262460" y="8464"/>
            <a:ext cx="8229599" cy="580777"/>
          </a:xfrm>
        </p:spPr>
        <p:txBody>
          <a:bodyPr/>
          <a:lstStyle/>
          <a:p>
            <a:r>
              <a:rPr lang="en-US" dirty="0"/>
              <a:t>Installation and Replacement Price Calculator</a:t>
            </a:r>
          </a:p>
        </p:txBody>
      </p:sp>
      <p:sp>
        <p:nvSpPr>
          <p:cNvPr id="3" name="TextBox 2">
            <a:extLst>
              <a:ext uri="{FF2B5EF4-FFF2-40B4-BE49-F238E27FC236}">
                <a16:creationId xmlns:a16="http://schemas.microsoft.com/office/drawing/2014/main" id="{991CA306-EB3A-435D-CDD1-A9054F113037}"/>
              </a:ext>
            </a:extLst>
          </p:cNvPr>
          <p:cNvSpPr txBox="1"/>
          <p:nvPr/>
        </p:nvSpPr>
        <p:spPr>
          <a:xfrm>
            <a:off x="330199" y="722640"/>
            <a:ext cx="8161859" cy="692497"/>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Using the Dual Overhead Calculator</a:t>
            </a:r>
          </a:p>
          <a:p>
            <a:pPr>
              <a:spcAft>
                <a:spcPts val="600"/>
              </a:spcAft>
            </a:pPr>
            <a:r>
              <a:rPr lang="en-US" sz="1600" dirty="0">
                <a:latin typeface="Helvetica" panose="020B0604020202020204" pitchFamily="34" charset="0"/>
                <a:cs typeface="Helvetica" panose="020B0604020202020204" pitchFamily="34" charset="0"/>
              </a:rPr>
              <a:t>Use a specialized calculator for determining the correct markup on labor and MESO.</a:t>
            </a:r>
          </a:p>
        </p:txBody>
      </p:sp>
      <p:sp>
        <p:nvSpPr>
          <p:cNvPr id="4" name="TextBox 3">
            <a:extLst>
              <a:ext uri="{FF2B5EF4-FFF2-40B4-BE49-F238E27FC236}">
                <a16:creationId xmlns:a16="http://schemas.microsoft.com/office/drawing/2014/main" id="{61D20DBB-3265-7BD7-9A56-CCADA1201693}"/>
              </a:ext>
            </a:extLst>
          </p:cNvPr>
          <p:cNvSpPr txBox="1"/>
          <p:nvPr/>
        </p:nvSpPr>
        <p:spPr>
          <a:xfrm>
            <a:off x="330199" y="4401442"/>
            <a:ext cx="7240867" cy="276999"/>
          </a:xfrm>
          <a:prstGeom prst="rect">
            <a:avLst/>
          </a:prstGeom>
          <a:noFill/>
        </p:spPr>
        <p:txBody>
          <a:bodyPr wrap="square" rtlCol="0">
            <a:spAutoFit/>
          </a:bodyPr>
          <a:lstStyle/>
          <a:p>
            <a:pPr>
              <a:spcAft>
                <a:spcPts val="600"/>
              </a:spcAft>
            </a:pPr>
            <a:r>
              <a:rPr lang="en-US" sz="1200" dirty="0">
                <a:latin typeface="Helvetica" panose="020B0604020202020204" pitchFamily="34" charset="0"/>
                <a:cs typeface="Helvetica" panose="020B0604020202020204" pitchFamily="34" charset="0"/>
              </a:rPr>
              <a:t>This calculator may be used for free at: https://my.flatratesoftware.com/toolbox/dualratecalculator</a:t>
            </a:r>
          </a:p>
        </p:txBody>
      </p:sp>
      <p:pic>
        <p:nvPicPr>
          <p:cNvPr id="5" name="Picture 4">
            <a:extLst>
              <a:ext uri="{FF2B5EF4-FFF2-40B4-BE49-F238E27FC236}">
                <a16:creationId xmlns:a16="http://schemas.microsoft.com/office/drawing/2014/main" id="{32EE6513-F005-ED2B-4360-3484BDCCE956}"/>
              </a:ext>
            </a:extLst>
          </p:cNvPr>
          <p:cNvPicPr>
            <a:picLocks noChangeAspect="1"/>
          </p:cNvPicPr>
          <p:nvPr/>
        </p:nvPicPr>
        <p:blipFill>
          <a:blip r:embed="rId3"/>
          <a:stretch>
            <a:fillRect/>
          </a:stretch>
        </p:blipFill>
        <p:spPr>
          <a:xfrm>
            <a:off x="445461" y="1558597"/>
            <a:ext cx="5215509" cy="2699385"/>
          </a:xfrm>
          <a:prstGeom prst="rect">
            <a:avLst/>
          </a:prstGeom>
          <a:ln>
            <a:solidFill>
              <a:schemeClr val="accent1"/>
            </a:solidFill>
          </a:ln>
        </p:spPr>
      </p:pic>
    </p:spTree>
    <p:extLst>
      <p:ext uri="{BB962C8B-B14F-4D97-AF65-F5344CB8AC3E}">
        <p14:creationId xmlns:p14="http://schemas.microsoft.com/office/powerpoint/2010/main" val="2998027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4B250A8-0230-E38C-5B04-41C9DF0E19E0}"/>
              </a:ext>
            </a:extLst>
          </p:cNvPr>
          <p:cNvSpPr>
            <a:spLocks noGrp="1"/>
          </p:cNvSpPr>
          <p:nvPr>
            <p:ph type="title"/>
          </p:nvPr>
        </p:nvSpPr>
        <p:spPr>
          <a:xfrm>
            <a:off x="262460" y="8464"/>
            <a:ext cx="8229599" cy="580777"/>
          </a:xfrm>
        </p:spPr>
        <p:txBody>
          <a:bodyPr/>
          <a:lstStyle/>
          <a:p>
            <a:r>
              <a:rPr lang="en-US" dirty="0"/>
              <a:t>Free Price Calculators</a:t>
            </a:r>
          </a:p>
        </p:txBody>
      </p:sp>
      <p:sp>
        <p:nvSpPr>
          <p:cNvPr id="3" name="TextBox 2">
            <a:extLst>
              <a:ext uri="{FF2B5EF4-FFF2-40B4-BE49-F238E27FC236}">
                <a16:creationId xmlns:a16="http://schemas.microsoft.com/office/drawing/2014/main" id="{F0541A50-705E-0B1D-F4B1-D76F5BED96BD}"/>
              </a:ext>
            </a:extLst>
          </p:cNvPr>
          <p:cNvSpPr txBox="1"/>
          <p:nvPr/>
        </p:nvSpPr>
        <p:spPr>
          <a:xfrm>
            <a:off x="330199" y="722640"/>
            <a:ext cx="8161859" cy="692497"/>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Price Calculators at Contractor University Website</a:t>
            </a:r>
          </a:p>
          <a:p>
            <a:pPr>
              <a:spcAft>
                <a:spcPts val="600"/>
              </a:spcAft>
            </a:pPr>
            <a:r>
              <a:rPr lang="en-US" sz="1600" dirty="0">
                <a:latin typeface="Helvetica" panose="020B0604020202020204" pitchFamily="34" charset="0"/>
                <a:cs typeface="Helvetica" panose="020B0604020202020204" pitchFamily="34" charset="0"/>
              </a:rPr>
              <a:t>They are part of your resource library and free to members.</a:t>
            </a:r>
          </a:p>
        </p:txBody>
      </p:sp>
      <p:sp>
        <p:nvSpPr>
          <p:cNvPr id="4" name="TextBox 3">
            <a:extLst>
              <a:ext uri="{FF2B5EF4-FFF2-40B4-BE49-F238E27FC236}">
                <a16:creationId xmlns:a16="http://schemas.microsoft.com/office/drawing/2014/main" id="{BEC0BAAA-DACF-FDED-9E4F-B38ACB1EEABE}"/>
              </a:ext>
            </a:extLst>
          </p:cNvPr>
          <p:cNvSpPr txBox="1"/>
          <p:nvPr/>
        </p:nvSpPr>
        <p:spPr>
          <a:xfrm>
            <a:off x="330199" y="4401442"/>
            <a:ext cx="7240867" cy="276999"/>
          </a:xfrm>
          <a:prstGeom prst="rect">
            <a:avLst/>
          </a:prstGeom>
          <a:noFill/>
        </p:spPr>
        <p:txBody>
          <a:bodyPr wrap="square" rtlCol="0">
            <a:spAutoFit/>
          </a:bodyPr>
          <a:lstStyle/>
          <a:p>
            <a:pPr>
              <a:spcAft>
                <a:spcPts val="600"/>
              </a:spcAft>
            </a:pPr>
            <a:r>
              <a:rPr lang="en-US" sz="1200" dirty="0">
                <a:latin typeface="Helvetica" panose="020B0604020202020204" pitchFamily="34" charset="0"/>
                <a:cs typeface="Helvetica" panose="020B0604020202020204" pitchFamily="34" charset="0"/>
              </a:rPr>
              <a:t>EGIA Contractor University® Resource Library:  https://library.mycontractoruniversity.com/</a:t>
            </a:r>
          </a:p>
        </p:txBody>
      </p:sp>
      <p:pic>
        <p:nvPicPr>
          <p:cNvPr id="5" name="Picture 4">
            <a:extLst>
              <a:ext uri="{FF2B5EF4-FFF2-40B4-BE49-F238E27FC236}">
                <a16:creationId xmlns:a16="http://schemas.microsoft.com/office/drawing/2014/main" id="{80169B40-CF8D-ADFE-8763-0B3D443A7099}"/>
              </a:ext>
            </a:extLst>
          </p:cNvPr>
          <p:cNvPicPr>
            <a:picLocks noChangeAspect="1"/>
          </p:cNvPicPr>
          <p:nvPr/>
        </p:nvPicPr>
        <p:blipFill>
          <a:blip r:embed="rId3"/>
          <a:stretch>
            <a:fillRect/>
          </a:stretch>
        </p:blipFill>
        <p:spPr>
          <a:xfrm>
            <a:off x="447240" y="1376029"/>
            <a:ext cx="7032879" cy="3048381"/>
          </a:xfrm>
          <a:prstGeom prst="rect">
            <a:avLst/>
          </a:prstGeom>
          <a:ln>
            <a:solidFill>
              <a:schemeClr val="accent1"/>
            </a:solidFill>
          </a:ln>
        </p:spPr>
      </p:pic>
    </p:spTree>
    <p:extLst>
      <p:ext uri="{BB962C8B-B14F-4D97-AF65-F5344CB8AC3E}">
        <p14:creationId xmlns:p14="http://schemas.microsoft.com/office/powerpoint/2010/main" val="495779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0" y="2225146"/>
            <a:ext cx="9144000" cy="69320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Determining How Much Net Profit to Add</a:t>
            </a:r>
            <a:endParaRPr lang="en-JM" sz="2000" b="1" i="0" spc="80" dirty="0">
              <a:latin typeface="Helvetica"/>
              <a:cs typeface="Helvetica"/>
            </a:endParaRPr>
          </a:p>
        </p:txBody>
      </p:sp>
    </p:spTree>
    <p:extLst>
      <p:ext uri="{BB962C8B-B14F-4D97-AF65-F5344CB8AC3E}">
        <p14:creationId xmlns:p14="http://schemas.microsoft.com/office/powerpoint/2010/main" val="3584855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641CF102-C319-5755-915D-1EC5B0CFFB97}"/>
              </a:ext>
            </a:extLst>
          </p:cNvPr>
          <p:cNvSpPr>
            <a:spLocks noGrp="1"/>
          </p:cNvSpPr>
          <p:nvPr>
            <p:ph type="title"/>
          </p:nvPr>
        </p:nvSpPr>
        <p:spPr>
          <a:xfrm>
            <a:off x="262460" y="8464"/>
            <a:ext cx="8229599" cy="580777"/>
          </a:xfrm>
        </p:spPr>
        <p:txBody>
          <a:bodyPr/>
          <a:lstStyle/>
          <a:p>
            <a:r>
              <a:rPr lang="en-US" dirty="0"/>
              <a:t>Deciding on Net Profit</a:t>
            </a:r>
          </a:p>
        </p:txBody>
      </p:sp>
      <p:sp>
        <p:nvSpPr>
          <p:cNvPr id="3" name="TextBox 2">
            <a:extLst>
              <a:ext uri="{FF2B5EF4-FFF2-40B4-BE49-F238E27FC236}">
                <a16:creationId xmlns:a16="http://schemas.microsoft.com/office/drawing/2014/main" id="{708FA206-5476-E1BF-F085-B7BC2F5F5DC3}"/>
              </a:ext>
            </a:extLst>
          </p:cNvPr>
          <p:cNvSpPr txBox="1"/>
          <p:nvPr/>
        </p:nvSpPr>
        <p:spPr>
          <a:xfrm>
            <a:off x="330199" y="931718"/>
            <a:ext cx="8370455" cy="3939540"/>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Net Profit by Department</a:t>
            </a:r>
          </a:p>
          <a:p>
            <a:pPr>
              <a:spcAft>
                <a:spcPts val="600"/>
              </a:spcAft>
            </a:pPr>
            <a:r>
              <a:rPr lang="en-US" sz="1400" dirty="0">
                <a:latin typeface="Helvetica" panose="020B0604020202020204" pitchFamily="34" charset="0"/>
                <a:cs typeface="Helvetica" panose="020B0604020202020204" pitchFamily="34" charset="0"/>
              </a:rPr>
              <a:t>The NPBT amount might depend on how difficult or labor intensive the work is within that department. It may also depend on how busy your company is. In our opinion, demand service needs to demand the highest net profit. Don’t forget about “loss leaders”.</a:t>
            </a:r>
            <a:endParaRPr lang="en-US" sz="1400" b="1" dirty="0">
              <a:latin typeface="Helvetica" panose="020B0604020202020204" pitchFamily="34" charset="0"/>
              <a:cs typeface="Helvetica" panose="020B0604020202020204" pitchFamily="34" charset="0"/>
            </a:endParaRPr>
          </a:p>
          <a:p>
            <a:pPr marL="342900" indent="-342900">
              <a:spcAft>
                <a:spcPts val="600"/>
              </a:spcAft>
              <a:buFont typeface="+mj-lt"/>
              <a:buAutoNum type="arabicPeriod"/>
            </a:pPr>
            <a:r>
              <a:rPr lang="en-US" sz="1400" dirty="0">
                <a:latin typeface="Helvetica" panose="020B0604020202020204" pitchFamily="34" charset="0"/>
                <a:cs typeface="Helvetica" panose="020B0604020202020204" pitchFamily="34" charset="0"/>
              </a:rPr>
              <a:t>Demand Service</a:t>
            </a:r>
            <a:r>
              <a:rPr lang="en-US" sz="1400" b="1" dirty="0">
                <a:solidFill>
                  <a:srgbClr val="FF0000"/>
                </a:solidFill>
                <a:latin typeface="Helvetica" panose="020B0604020202020204" pitchFamily="34" charset="0"/>
                <a:cs typeface="Helvetica" panose="020B0604020202020204" pitchFamily="34" charset="0"/>
              </a:rPr>
              <a:t>*</a:t>
            </a:r>
          </a:p>
          <a:p>
            <a:pPr marL="342900" indent="-342900">
              <a:spcAft>
                <a:spcPts val="600"/>
              </a:spcAft>
              <a:buFont typeface="+mj-lt"/>
              <a:buAutoNum type="arabicPeriod"/>
            </a:pPr>
            <a:r>
              <a:rPr lang="en-US" sz="1400" dirty="0">
                <a:latin typeface="Helvetica" panose="020B0604020202020204" pitchFamily="34" charset="0"/>
                <a:cs typeface="Helvetica" panose="020B0604020202020204" pitchFamily="34" charset="0"/>
              </a:rPr>
              <a:t>Replacement and Add-on</a:t>
            </a:r>
          </a:p>
          <a:p>
            <a:pPr marL="342900" indent="-342900">
              <a:spcAft>
                <a:spcPts val="600"/>
              </a:spcAft>
              <a:buFont typeface="+mj-lt"/>
              <a:buAutoNum type="arabicPeriod"/>
            </a:pPr>
            <a:r>
              <a:rPr lang="en-US" sz="1400" dirty="0">
                <a:latin typeface="Helvetica" panose="020B0604020202020204" pitchFamily="34" charset="0"/>
                <a:cs typeface="Helvetica" panose="020B0604020202020204" pitchFamily="34" charset="0"/>
              </a:rPr>
              <a:t>New Construction</a:t>
            </a:r>
          </a:p>
          <a:p>
            <a:pPr marL="342900" indent="-342900">
              <a:spcAft>
                <a:spcPts val="600"/>
              </a:spcAft>
              <a:buFont typeface="+mj-lt"/>
              <a:buAutoNum type="arabicPeriod"/>
            </a:pPr>
            <a:r>
              <a:rPr lang="en-US" sz="1400" dirty="0">
                <a:latin typeface="Helvetica" panose="020B0604020202020204" pitchFamily="34" charset="0"/>
                <a:cs typeface="Helvetica" panose="020B0604020202020204" pitchFamily="34" charset="0"/>
              </a:rPr>
              <a:t>Tune-ups as Loss Leaders</a:t>
            </a:r>
          </a:p>
          <a:p>
            <a:pPr marL="342900" indent="-342900">
              <a:spcAft>
                <a:spcPts val="600"/>
              </a:spcAft>
              <a:buFont typeface="+mj-lt"/>
              <a:buAutoNum type="arabicPeriod"/>
            </a:pPr>
            <a:r>
              <a:rPr lang="en-US" sz="1400" dirty="0">
                <a:latin typeface="Helvetica" panose="020B0604020202020204" pitchFamily="34" charset="0"/>
                <a:cs typeface="Helvetica" panose="020B0604020202020204" pitchFamily="34" charset="0"/>
              </a:rPr>
              <a:t>Service Agreements</a:t>
            </a:r>
          </a:p>
          <a:p>
            <a:pPr marL="342900" indent="-342900">
              <a:spcAft>
                <a:spcPts val="600"/>
              </a:spcAft>
              <a:buFont typeface="+mj-lt"/>
              <a:buAutoNum type="arabicPeriod"/>
            </a:pPr>
            <a:r>
              <a:rPr lang="en-US" sz="1400" dirty="0">
                <a:latin typeface="Helvetica" panose="020B0604020202020204" pitchFamily="34" charset="0"/>
                <a:cs typeface="Helvetica" panose="020B0604020202020204" pitchFamily="34" charset="0"/>
              </a:rPr>
              <a:t>Commercial versus Residential</a:t>
            </a:r>
          </a:p>
          <a:p>
            <a:pPr marL="342900" indent="-342900">
              <a:spcAft>
                <a:spcPts val="600"/>
              </a:spcAft>
              <a:buFont typeface="+mj-lt"/>
              <a:buAutoNum type="arabicPeriod"/>
            </a:pPr>
            <a:endParaRPr lang="en-US" sz="1400" dirty="0">
              <a:latin typeface="Helvetica" panose="020B0604020202020204" pitchFamily="34" charset="0"/>
              <a:cs typeface="Helvetica" panose="020B0604020202020204" pitchFamily="34" charset="0"/>
            </a:endParaRPr>
          </a:p>
          <a:p>
            <a:pPr>
              <a:spcAft>
                <a:spcPts val="600"/>
              </a:spcAft>
            </a:pPr>
            <a:r>
              <a:rPr lang="en-US" sz="1400" b="1" dirty="0">
                <a:solidFill>
                  <a:srgbClr val="FF0000"/>
                </a:solidFill>
                <a:latin typeface="Helvetica" panose="020B0604020202020204" pitchFamily="34" charset="0"/>
                <a:cs typeface="Helvetica" panose="020B0604020202020204" pitchFamily="34" charset="0"/>
              </a:rPr>
              <a:t>*IMPORTANT: </a:t>
            </a:r>
            <a:r>
              <a:rPr lang="en-US" sz="1400" dirty="0">
                <a:latin typeface="Helvetica" panose="020B0604020202020204" pitchFamily="34" charset="0"/>
                <a:cs typeface="Helvetica" panose="020B0604020202020204" pitchFamily="34" charset="0"/>
              </a:rPr>
              <a:t>Be sure to factor in the discounts you offer service agreement owners. Your retail pricing must be able to overcome that added cost, to produce the desired net profit before taxes (NPBT).</a:t>
            </a:r>
          </a:p>
          <a:p>
            <a:pPr>
              <a:spcAft>
                <a:spcPts val="600"/>
              </a:spcAft>
            </a:pPr>
            <a:endParaRPr lang="en-US" sz="14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780923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5009DAD-3E2E-81B1-53FF-14FFD591DEC2}"/>
              </a:ext>
            </a:extLst>
          </p:cNvPr>
          <p:cNvSpPr>
            <a:spLocks noGrp="1"/>
          </p:cNvSpPr>
          <p:nvPr>
            <p:ph type="title"/>
          </p:nvPr>
        </p:nvSpPr>
        <p:spPr>
          <a:xfrm>
            <a:off x="262460" y="8464"/>
            <a:ext cx="8229599" cy="580777"/>
          </a:xfrm>
        </p:spPr>
        <p:txBody>
          <a:bodyPr/>
          <a:lstStyle/>
          <a:p>
            <a:r>
              <a:rPr lang="en-US" dirty="0"/>
              <a:t>Deciding on Net Profit</a:t>
            </a:r>
          </a:p>
        </p:txBody>
      </p:sp>
      <p:sp>
        <p:nvSpPr>
          <p:cNvPr id="3" name="TextBox 2">
            <a:extLst>
              <a:ext uri="{FF2B5EF4-FFF2-40B4-BE49-F238E27FC236}">
                <a16:creationId xmlns:a16="http://schemas.microsoft.com/office/drawing/2014/main" id="{F6C892CD-F977-769E-23E2-15BDE1F3D61E}"/>
              </a:ext>
            </a:extLst>
          </p:cNvPr>
          <p:cNvSpPr txBox="1"/>
          <p:nvPr/>
        </p:nvSpPr>
        <p:spPr>
          <a:xfrm>
            <a:off x="330199" y="716564"/>
            <a:ext cx="8567912" cy="4293483"/>
          </a:xfrm>
          <a:prstGeom prst="rect">
            <a:avLst/>
          </a:prstGeom>
          <a:noFill/>
        </p:spPr>
        <p:txBody>
          <a:bodyPr wrap="square" rtlCol="0" anchor="t">
            <a:spAutoFit/>
          </a:bodyPr>
          <a:lstStyle/>
          <a:p>
            <a:pPr>
              <a:spcAft>
                <a:spcPts val="600"/>
              </a:spcAft>
            </a:pPr>
            <a:r>
              <a:rPr lang="en-US" b="1" dirty="0">
                <a:latin typeface="Helvetica" panose="020B0604020202020204" pitchFamily="34" charset="0"/>
                <a:cs typeface="Helvetica" panose="020B0604020202020204" pitchFamily="34" charset="0"/>
              </a:rPr>
              <a:t>Net Profit Based on Demand</a:t>
            </a:r>
          </a:p>
          <a:p>
            <a:pPr marL="342900" indent="-342900">
              <a:spcAft>
                <a:spcPts val="600"/>
              </a:spcAft>
              <a:buFont typeface="Arial" panose="020B0604020202020204" pitchFamily="34" charset="0"/>
              <a:buChar char="•"/>
            </a:pPr>
            <a:r>
              <a:rPr lang="en-US" sz="1400" dirty="0">
                <a:latin typeface="Helvetica" panose="020B0604020202020204" pitchFamily="34" charset="0"/>
                <a:cs typeface="Helvetica" panose="020B0604020202020204" pitchFamily="34" charset="0"/>
              </a:rPr>
              <a:t>The power or break-even gives you the ability to vary your prices based on demand. </a:t>
            </a:r>
          </a:p>
          <a:p>
            <a:pPr marL="342900" indent="-342900">
              <a:spcAft>
                <a:spcPts val="600"/>
              </a:spcAft>
              <a:buFont typeface="Arial" panose="020B0604020202020204" pitchFamily="34" charset="0"/>
              <a:buChar char="•"/>
            </a:pPr>
            <a:r>
              <a:rPr lang="en-US" sz="1400" dirty="0">
                <a:latin typeface="Helvetica" panose="020B0604020202020204" pitchFamily="34" charset="0"/>
                <a:cs typeface="Helvetica" panose="020B0604020202020204" pitchFamily="34" charset="0"/>
              </a:rPr>
              <a:t>For many contracting companies, it is extremely difficult to add significant capacity. Increasing prices is often a better option.</a:t>
            </a:r>
          </a:p>
          <a:p>
            <a:pPr marL="342900" indent="-342900">
              <a:spcAft>
                <a:spcPts val="600"/>
              </a:spcAft>
              <a:buFont typeface="Arial" panose="020B0604020202020204" pitchFamily="34" charset="0"/>
              <a:buChar char="•"/>
            </a:pPr>
            <a:r>
              <a:rPr lang="en-US" sz="1400" dirty="0">
                <a:latin typeface="Helvetica" panose="020B0604020202020204" pitchFamily="34" charset="0"/>
                <a:cs typeface="Helvetica" panose="020B0604020202020204" pitchFamily="34" charset="0"/>
              </a:rPr>
              <a:t>When your company (or a particular department) is very busy, you can either increase production to meet demand or increase net profit margins to align demand with production capacity.</a:t>
            </a:r>
          </a:p>
          <a:p>
            <a:pPr marL="342900" indent="-342900">
              <a:spcAft>
                <a:spcPts val="600"/>
              </a:spcAft>
              <a:buFont typeface="Arial" panose="020B0604020202020204" pitchFamily="34" charset="0"/>
              <a:buChar char="•"/>
            </a:pPr>
            <a:r>
              <a:rPr lang="en-US" sz="1400" dirty="0">
                <a:latin typeface="Helvetica" panose="020B0604020202020204" pitchFamily="34" charset="0"/>
                <a:cs typeface="Helvetica" panose="020B0604020202020204" pitchFamily="34" charset="0"/>
              </a:rPr>
              <a:t>By maximizing profits during periods of high demand, your company will have more cash to weather the slow seasons (shoulder period).</a:t>
            </a:r>
          </a:p>
          <a:p>
            <a:pPr marL="342900" indent="-342900">
              <a:spcAft>
                <a:spcPts val="600"/>
              </a:spcAft>
              <a:buFont typeface="Arial" panose="020B0604020202020204" pitchFamily="34" charset="0"/>
              <a:buChar char="•"/>
            </a:pPr>
            <a:r>
              <a:rPr lang="en-US" sz="1400" dirty="0">
                <a:latin typeface="Helvetica" panose="020B0604020202020204" pitchFamily="34" charset="0"/>
                <a:cs typeface="Helvetica" panose="020B0604020202020204" pitchFamily="34" charset="0"/>
              </a:rPr>
              <a:t>When your company (or a particular department) is slow, you can either layoff employees to preserve cash, keep employees on the payroll and destroy profits, or price jobs lower to increase demand.</a:t>
            </a:r>
          </a:p>
          <a:p>
            <a:pPr marL="342900" indent="-342900">
              <a:spcAft>
                <a:spcPts val="600"/>
              </a:spcAft>
              <a:buFont typeface="Arial" panose="020B0604020202020204" pitchFamily="34" charset="0"/>
              <a:buChar char="•"/>
            </a:pPr>
            <a:r>
              <a:rPr lang="en-US" sz="1400" dirty="0">
                <a:latin typeface="Helvetica" panose="020B0604020202020204" pitchFamily="34" charset="0"/>
                <a:cs typeface="Helvetica" panose="020B0604020202020204" pitchFamily="34" charset="0"/>
              </a:rPr>
              <a:t>Your company can sell jobs with net profit margins dialed in to control demand, keep employees on the payroll, and maximize profits when possible.</a:t>
            </a:r>
          </a:p>
          <a:p>
            <a:pPr marL="342900" indent="-342900">
              <a:spcAft>
                <a:spcPts val="600"/>
              </a:spcAft>
              <a:buFont typeface="Arial" panose="020B0604020202020204" pitchFamily="34" charset="0"/>
              <a:buChar char="•"/>
            </a:pPr>
            <a:endParaRPr lang="en-US" sz="1400" dirty="0">
              <a:latin typeface="Helvetica" panose="020B0604020202020204" pitchFamily="34" charset="0"/>
              <a:cs typeface="Helvetica" panose="020B0604020202020204" pitchFamily="34" charset="0"/>
            </a:endParaRPr>
          </a:p>
          <a:p>
            <a:pPr>
              <a:spcAft>
                <a:spcPts val="600"/>
              </a:spcAft>
            </a:pPr>
            <a:r>
              <a:rPr lang="en-US" sz="1400" b="1" dirty="0">
                <a:latin typeface="Helvetica" panose="020B0604020202020204" pitchFamily="34" charset="0"/>
                <a:cs typeface="Helvetica" panose="020B0604020202020204" pitchFamily="34" charset="0"/>
              </a:rPr>
              <a:t>Great Tip: </a:t>
            </a:r>
            <a:r>
              <a:rPr lang="en-US" sz="1400" dirty="0">
                <a:latin typeface="Helvetica" panose="020B0604020202020204" pitchFamily="34" charset="0"/>
                <a:cs typeface="Helvetica" panose="020B0604020202020204" pitchFamily="34" charset="0"/>
              </a:rPr>
              <a:t>Be sure to add short expiration dates to your sales proposals. You can always extend them but cannot shorten them.</a:t>
            </a:r>
          </a:p>
          <a:p>
            <a:pPr>
              <a:spcAft>
                <a:spcPts val="600"/>
              </a:spcAft>
            </a:pPr>
            <a:endParaRPr lang="en-US" sz="14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931155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6A18DEF3-CED0-92FB-33EC-2A767AEEDE6C}"/>
              </a:ext>
            </a:extLst>
          </p:cNvPr>
          <p:cNvSpPr>
            <a:spLocks noGrp="1"/>
          </p:cNvSpPr>
          <p:nvPr>
            <p:ph type="title"/>
          </p:nvPr>
        </p:nvSpPr>
        <p:spPr>
          <a:xfrm>
            <a:off x="262460" y="8464"/>
            <a:ext cx="8229599" cy="580777"/>
          </a:xfrm>
        </p:spPr>
        <p:txBody>
          <a:bodyPr/>
          <a:lstStyle/>
          <a:p>
            <a:r>
              <a:rPr lang="en-US" dirty="0"/>
              <a:t>Remember These Four Rules</a:t>
            </a:r>
          </a:p>
        </p:txBody>
      </p:sp>
      <p:sp>
        <p:nvSpPr>
          <p:cNvPr id="3" name="TextBox 2">
            <a:extLst>
              <a:ext uri="{FF2B5EF4-FFF2-40B4-BE49-F238E27FC236}">
                <a16:creationId xmlns:a16="http://schemas.microsoft.com/office/drawing/2014/main" id="{169F93EF-6B88-F3A9-BC75-4A9B668415D7}"/>
              </a:ext>
            </a:extLst>
          </p:cNvPr>
          <p:cNvSpPr txBox="1"/>
          <p:nvPr/>
        </p:nvSpPr>
        <p:spPr>
          <a:xfrm>
            <a:off x="330199" y="854878"/>
            <a:ext cx="8370455" cy="4093428"/>
          </a:xfrm>
          <a:prstGeom prst="rect">
            <a:avLst/>
          </a:prstGeom>
          <a:noFill/>
        </p:spPr>
        <p:txBody>
          <a:bodyPr wrap="square" rtlCol="0" anchor="t">
            <a:spAutoFit/>
          </a:bodyPr>
          <a:lstStyle/>
          <a:p>
            <a:pPr>
              <a:spcAft>
                <a:spcPts val="600"/>
              </a:spcAft>
            </a:pPr>
            <a:r>
              <a:rPr lang="en-US" sz="1400" dirty="0">
                <a:latin typeface="Helvetica" panose="020B0604020202020204" pitchFamily="34" charset="0"/>
                <a:cs typeface="Helvetica" panose="020B0604020202020204" pitchFamily="34" charset="0"/>
              </a:rPr>
              <a:t>Remember there are three rules to creating a proper pricing method:</a:t>
            </a:r>
          </a:p>
          <a:p>
            <a:pPr>
              <a:spcAft>
                <a:spcPts val="600"/>
              </a:spcAft>
            </a:pPr>
            <a:endParaRPr lang="en-US" sz="800" dirty="0">
              <a:latin typeface="Helvetica" panose="020B0604020202020204" pitchFamily="34" charset="0"/>
              <a:cs typeface="Helvetica" panose="020B0604020202020204" pitchFamily="34" charset="0"/>
            </a:endParaRPr>
          </a:p>
          <a:p>
            <a:pPr>
              <a:spcAft>
                <a:spcPts val="600"/>
              </a:spcAft>
            </a:pPr>
            <a:r>
              <a:rPr lang="en-US" sz="1400" b="1" dirty="0">
                <a:latin typeface="Helvetica" panose="020B0604020202020204" pitchFamily="34" charset="0"/>
                <a:cs typeface="Helvetica" panose="020B0604020202020204" pitchFamily="34" charset="0"/>
              </a:rPr>
              <a:t>1. Markup Labor and MESO Separately</a:t>
            </a:r>
          </a:p>
          <a:p>
            <a:pPr>
              <a:spcAft>
                <a:spcPts val="600"/>
              </a:spcAft>
            </a:pPr>
            <a:r>
              <a:rPr lang="en-US" sz="1400" dirty="0">
                <a:latin typeface="Helvetica" panose="020B0604020202020204" pitchFamily="34" charset="0"/>
                <a:cs typeface="Helvetica" panose="020B0604020202020204" pitchFamily="34" charset="0"/>
              </a:rPr>
              <a:t>As we have learned, labor is the driver of overhead. It must carry the burden of covering most of your company’s overhead costs. It will always have a much higher markup.</a:t>
            </a:r>
          </a:p>
          <a:p>
            <a:pPr>
              <a:spcAft>
                <a:spcPts val="600"/>
              </a:spcAft>
            </a:pPr>
            <a:r>
              <a:rPr lang="en-US" sz="1400" b="1" dirty="0">
                <a:latin typeface="Helvetica" panose="020B0604020202020204" pitchFamily="34" charset="0"/>
                <a:cs typeface="Helvetica" panose="020B0604020202020204" pitchFamily="34" charset="0"/>
              </a:rPr>
              <a:t>2. Breakeven First</a:t>
            </a:r>
          </a:p>
          <a:p>
            <a:pPr>
              <a:spcAft>
                <a:spcPts val="600"/>
              </a:spcAft>
            </a:pPr>
            <a:r>
              <a:rPr lang="en-US" sz="1400" dirty="0">
                <a:latin typeface="Helvetica" panose="020B0604020202020204" pitchFamily="34" charset="0"/>
                <a:cs typeface="Helvetica" panose="020B0604020202020204" pitchFamily="34" charset="0"/>
              </a:rPr>
              <a:t>Your first objective with any pricing method is to achieve breakeven. This means you will not lose money selling an item at a given price and you will not make a profit. Your net profit will be 0.00%.</a:t>
            </a:r>
          </a:p>
          <a:p>
            <a:pPr>
              <a:spcAft>
                <a:spcPts val="600"/>
              </a:spcAft>
            </a:pPr>
            <a:r>
              <a:rPr lang="en-US" sz="1400" b="1" dirty="0">
                <a:latin typeface="Helvetica" panose="020B0604020202020204" pitchFamily="34" charset="0"/>
                <a:cs typeface="Helvetica" panose="020B0604020202020204" pitchFamily="34" charset="0"/>
              </a:rPr>
              <a:t>3. Decide on Net Profit Last</a:t>
            </a:r>
          </a:p>
          <a:p>
            <a:pPr>
              <a:spcAft>
                <a:spcPts val="600"/>
              </a:spcAft>
            </a:pPr>
            <a:r>
              <a:rPr lang="en-US" sz="1400" dirty="0">
                <a:latin typeface="Helvetica" panose="020B0604020202020204" pitchFamily="34" charset="0"/>
                <a:cs typeface="Helvetica" panose="020B0604020202020204" pitchFamily="34" charset="0"/>
              </a:rPr>
              <a:t>Once your markup method has achieved breakeven you will then add something more for NPBT (net profit before “income” taxes). Base this by department and customer demand.</a:t>
            </a:r>
          </a:p>
          <a:p>
            <a:pPr>
              <a:spcAft>
                <a:spcPts val="600"/>
              </a:spcAft>
            </a:pPr>
            <a:r>
              <a:rPr lang="en-US" sz="1400" b="1" dirty="0">
                <a:latin typeface="Helvetica" panose="020B0604020202020204" pitchFamily="34" charset="0"/>
                <a:cs typeface="Helvetica" panose="020B0604020202020204" pitchFamily="34" charset="0"/>
              </a:rPr>
              <a:t>4. Do All This by Department</a:t>
            </a:r>
          </a:p>
          <a:p>
            <a:pPr>
              <a:spcAft>
                <a:spcPts val="600"/>
              </a:spcAft>
            </a:pPr>
            <a:r>
              <a:rPr lang="en-US" sz="1400" dirty="0">
                <a:latin typeface="Helvetica" panose="020B0604020202020204" pitchFamily="34" charset="0"/>
                <a:cs typeface="Helvetica" panose="020B0604020202020204" pitchFamily="34" charset="0"/>
              </a:rPr>
              <a:t>Each department is very different from a financial perspective. You must perform these calculations by department. You will need departmentalized income statements.</a:t>
            </a:r>
          </a:p>
          <a:p>
            <a:pPr>
              <a:spcAft>
                <a:spcPts val="600"/>
              </a:spcAft>
            </a:pPr>
            <a:endParaRPr lang="en-US" sz="14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177401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8BD5328C-0569-11FE-4F58-D64835B787A1}"/>
              </a:ext>
            </a:extLst>
          </p:cNvPr>
          <p:cNvSpPr>
            <a:spLocks noGrp="1"/>
          </p:cNvSpPr>
          <p:nvPr>
            <p:ph type="title"/>
          </p:nvPr>
        </p:nvSpPr>
        <p:spPr>
          <a:xfrm>
            <a:off x="262460" y="8464"/>
            <a:ext cx="8229599" cy="580777"/>
          </a:xfrm>
        </p:spPr>
        <p:txBody>
          <a:bodyPr/>
          <a:lstStyle/>
          <a:p>
            <a:r>
              <a:rPr lang="en-US" dirty="0"/>
              <a:t>The Low Overhead Myth</a:t>
            </a:r>
          </a:p>
        </p:txBody>
      </p:sp>
      <p:sp>
        <p:nvSpPr>
          <p:cNvPr id="3" name="TextBox 2">
            <a:extLst>
              <a:ext uri="{FF2B5EF4-FFF2-40B4-BE49-F238E27FC236}">
                <a16:creationId xmlns:a16="http://schemas.microsoft.com/office/drawing/2014/main" id="{E09589F3-D30E-ED5F-FA9A-180426F31B06}"/>
              </a:ext>
            </a:extLst>
          </p:cNvPr>
          <p:cNvSpPr txBox="1"/>
          <p:nvPr/>
        </p:nvSpPr>
        <p:spPr>
          <a:xfrm>
            <a:off x="330199" y="876090"/>
            <a:ext cx="8529491" cy="3616375"/>
          </a:xfrm>
          <a:prstGeom prst="rect">
            <a:avLst/>
          </a:prstGeom>
          <a:noFill/>
        </p:spPr>
        <p:txBody>
          <a:bodyPr wrap="square" rtlCol="0" anchor="t">
            <a:spAutoFit/>
          </a:bodyPr>
          <a:lstStyle/>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Small companies do not have low overhead. They cannot afford to sell things cheaper than bigger companies.</a:t>
            </a:r>
          </a:p>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Big companies typically have lower overhead than small companies, when overhead is expressed as a percent of revenue.</a:t>
            </a:r>
          </a:p>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Big companies have big buying power.</a:t>
            </a:r>
          </a:p>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Big companies often pay less for most MESO than small companies.</a:t>
            </a:r>
          </a:p>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Big companies often utilize tools and equipment more efficiently.</a:t>
            </a:r>
          </a:p>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Don’t be fooled into thinking that you can charge less than a larger competitor, just because you are smaller.</a:t>
            </a:r>
          </a:p>
          <a:p>
            <a:pPr marL="342900" indent="-342900">
              <a:spcAft>
                <a:spcPts val="600"/>
              </a:spcAft>
              <a:buFont typeface="+mj-lt"/>
              <a:buAutoNum type="alphaUcPeriod"/>
            </a:pPr>
            <a:r>
              <a:rPr lang="en-US" sz="1600" dirty="0">
                <a:latin typeface="Helvetica" panose="020B0604020202020204" pitchFamily="34" charset="0"/>
                <a:cs typeface="Helvetica" panose="020B0604020202020204" pitchFamily="34" charset="0"/>
              </a:rPr>
              <a:t>The faster you start charging enough to pay for the things you need but don’t have, the sooner you will be able to afford the things you must have but can’t afford.</a:t>
            </a:r>
          </a:p>
          <a:p>
            <a:pPr>
              <a:spcAft>
                <a:spcPts val="600"/>
              </a:spcAft>
            </a:pPr>
            <a:endParaRPr lang="en-US"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972947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
            <a:extLst>
              <a:ext uri="{FF2B5EF4-FFF2-40B4-BE49-F238E27FC236}">
                <a16:creationId xmlns:a16="http://schemas.microsoft.com/office/drawing/2014/main" id="{9769B6A4-0C3F-9DD8-ECA1-C15A30C7EB45}"/>
              </a:ext>
            </a:extLst>
          </p:cNvPr>
          <p:cNvSpPr>
            <a:spLocks noGrp="1" noChangeArrowheads="1"/>
          </p:cNvSpPr>
          <p:nvPr>
            <p:ph type="title"/>
          </p:nvPr>
        </p:nvSpPr>
        <p:spPr>
          <a:xfrm>
            <a:off x="262460" y="8464"/>
            <a:ext cx="8229599" cy="580777"/>
          </a:xfrm>
        </p:spPr>
        <p:txBody>
          <a:bodyPr>
            <a:normAutofit/>
          </a:bodyPr>
          <a:lstStyle/>
          <a:p>
            <a:r>
              <a:rPr lang="en-US" dirty="0"/>
              <a:t>Income Statement Basics – Terms to Know and Understand</a:t>
            </a:r>
            <a:endParaRPr lang="en-US" altLang="en-US" dirty="0"/>
          </a:p>
        </p:txBody>
      </p:sp>
      <p:sp>
        <p:nvSpPr>
          <p:cNvPr id="5" name="Rectangle 19">
            <a:extLst>
              <a:ext uri="{FF2B5EF4-FFF2-40B4-BE49-F238E27FC236}">
                <a16:creationId xmlns:a16="http://schemas.microsoft.com/office/drawing/2014/main" id="{3F26BF85-D87F-9332-7411-850B79C67947}"/>
              </a:ext>
            </a:extLst>
          </p:cNvPr>
          <p:cNvSpPr txBox="1">
            <a:spLocks noChangeArrowheads="1"/>
          </p:cNvSpPr>
          <p:nvPr/>
        </p:nvSpPr>
        <p:spPr>
          <a:xfrm>
            <a:off x="262460" y="881772"/>
            <a:ext cx="8520390" cy="360570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rgbClr val="1057A8"/>
              </a:buClr>
              <a:buSzPct val="85000"/>
              <a:buFont typeface="Arial" pitchFamily="34" charset="0"/>
              <a:buChar char="•"/>
              <a:defRPr sz="2800" kern="1200">
                <a:solidFill>
                  <a:schemeClr val="tx1">
                    <a:lumMod val="65000"/>
                    <a:lumOff val="35000"/>
                  </a:schemeClr>
                </a:solidFill>
                <a:latin typeface="+mn-lt"/>
                <a:ea typeface="+mn-ea"/>
                <a:cs typeface="+mn-cs"/>
              </a:defRPr>
            </a:lvl1pPr>
            <a:lvl2pPr marL="457200" indent="-182880" algn="l" defTabSz="914400" rtl="0" eaLnBrk="1" latinLnBrk="0" hangingPunct="1">
              <a:spcBef>
                <a:spcPct val="20000"/>
              </a:spcBef>
              <a:buClr>
                <a:srgbClr val="1057A8"/>
              </a:buClr>
              <a:buSzPct val="85000"/>
              <a:buFont typeface="Arial" pitchFamily="34" charset="0"/>
              <a:buChar char="•"/>
              <a:defRPr sz="2400" kern="1200">
                <a:solidFill>
                  <a:schemeClr val="tx1">
                    <a:lumMod val="65000"/>
                    <a:lumOff val="35000"/>
                  </a:schemeClr>
                </a:solidFill>
                <a:latin typeface="+mn-lt"/>
                <a:ea typeface="+mn-ea"/>
                <a:cs typeface="+mn-cs"/>
              </a:defRPr>
            </a:lvl2pPr>
            <a:lvl3pPr marL="731520" indent="-182880" algn="l" defTabSz="914400" rtl="0" eaLnBrk="1" latinLnBrk="0" hangingPunct="1">
              <a:spcBef>
                <a:spcPct val="20000"/>
              </a:spcBef>
              <a:buClr>
                <a:srgbClr val="1057A8"/>
              </a:buClr>
              <a:buSzPct val="90000"/>
              <a:buFont typeface="Arial" pitchFamily="34" charset="0"/>
              <a:buChar char="•"/>
              <a:defRPr sz="2000" kern="1200">
                <a:solidFill>
                  <a:schemeClr val="tx1">
                    <a:lumMod val="65000"/>
                    <a:lumOff val="35000"/>
                  </a:schemeClr>
                </a:solidFill>
                <a:latin typeface="+mn-lt"/>
                <a:ea typeface="+mn-ea"/>
                <a:cs typeface="+mn-cs"/>
              </a:defRPr>
            </a:lvl3pPr>
            <a:lvl4pPr marL="1005840" indent="-182880" algn="l" defTabSz="914400" rtl="0" eaLnBrk="1" latinLnBrk="0" hangingPunct="1">
              <a:spcBef>
                <a:spcPct val="20000"/>
              </a:spcBef>
              <a:buClr>
                <a:srgbClr val="1057A8"/>
              </a:buClr>
              <a:buFont typeface="Arial" pitchFamily="34" charset="0"/>
              <a:buChar char="•"/>
              <a:defRPr sz="1800" kern="1200">
                <a:solidFill>
                  <a:schemeClr val="tx1">
                    <a:lumMod val="65000"/>
                    <a:lumOff val="35000"/>
                  </a:schemeClr>
                </a:solidFill>
                <a:latin typeface="+mn-lt"/>
                <a:ea typeface="+mn-ea"/>
                <a:cs typeface="+mn-cs"/>
              </a:defRPr>
            </a:lvl4pPr>
            <a:lvl5pPr marL="1188720" indent="-137160" algn="l" defTabSz="914400" rtl="0" eaLnBrk="1" latinLnBrk="0" hangingPunct="1">
              <a:spcBef>
                <a:spcPct val="20000"/>
              </a:spcBef>
              <a:buClr>
                <a:srgbClr val="1057A8"/>
              </a:buClr>
              <a:buSzPct val="100000"/>
              <a:buFont typeface="Arial" pitchFamily="34" charset="0"/>
              <a:buChar char="•"/>
              <a:defRPr sz="1800" kern="1200" baseline="0">
                <a:solidFill>
                  <a:schemeClr val="tx1">
                    <a:lumMod val="65000"/>
                    <a:lumOff val="35000"/>
                  </a:schemeClr>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pPr marL="342900" indent="-342900">
              <a:spcBef>
                <a:spcPts val="600"/>
              </a:spcBef>
              <a:spcAft>
                <a:spcPts val="600"/>
              </a:spcAft>
              <a:buClrTx/>
              <a:buSzPct val="100000"/>
              <a:buFont typeface="+mj-lt"/>
              <a:buAutoNum type="arabicPeriod"/>
            </a:pPr>
            <a:r>
              <a:rPr lang="en-US" altLang="en-US" sz="1400" b="1">
                <a:solidFill>
                  <a:schemeClr val="tx1"/>
                </a:solidFill>
                <a:latin typeface="Helvetica" panose="020B0604020202020204" pitchFamily="34" charset="0"/>
                <a:cs typeface="Helvetica" panose="020B0604020202020204" pitchFamily="34" charset="0"/>
              </a:rPr>
              <a:t>Income: </a:t>
            </a:r>
            <a:r>
              <a:rPr lang="en-US" altLang="en-US" sz="1400">
                <a:solidFill>
                  <a:schemeClr val="tx1"/>
                </a:solidFill>
                <a:latin typeface="Helvetica" panose="020B0604020202020204" pitchFamily="34" charset="0"/>
                <a:cs typeface="Helvetica" panose="020B0604020202020204" pitchFamily="34" charset="0"/>
              </a:rPr>
              <a:t>Also referred to as Sales or Revenue. Revenue is the total amount of money collected for goods and services sold before subtracting any expenses. It also includes any credits or discounts for returned sales.</a:t>
            </a:r>
          </a:p>
          <a:p>
            <a:pPr marL="342900" indent="-342900">
              <a:spcBef>
                <a:spcPts val="600"/>
              </a:spcBef>
              <a:spcAft>
                <a:spcPts val="600"/>
              </a:spcAft>
              <a:buClrTx/>
              <a:buSzPct val="100000"/>
              <a:buFont typeface="+mj-lt"/>
              <a:buAutoNum type="arabicPeriod"/>
            </a:pPr>
            <a:r>
              <a:rPr lang="en-US" altLang="en-US" sz="1400" b="1">
                <a:solidFill>
                  <a:schemeClr val="tx1"/>
                </a:solidFill>
                <a:latin typeface="Helvetica" panose="020B0604020202020204" pitchFamily="34" charset="0"/>
                <a:cs typeface="Helvetica" panose="020B0604020202020204" pitchFamily="34" charset="0"/>
              </a:rPr>
              <a:t>Cost of Goods Sold: </a:t>
            </a:r>
            <a:r>
              <a:rPr lang="en-US" altLang="en-US" sz="1400">
                <a:solidFill>
                  <a:schemeClr val="tx1"/>
                </a:solidFill>
                <a:latin typeface="Helvetica" panose="020B0604020202020204" pitchFamily="34" charset="0"/>
                <a:cs typeface="Helvetica" panose="020B0604020202020204" pitchFamily="34" charset="0"/>
              </a:rPr>
              <a:t>Also known as Direct Expenses or Direct Costs. Costs incurred that can be directly attributed to, and associated with, selling goods and services. They are sometimes broken down into two main categories: labor and MESO (materials, equipment, sub-contractors, and other). Examples may include sheet metal, furnaces, and installation labor.</a:t>
            </a:r>
          </a:p>
          <a:p>
            <a:pPr marL="342900" indent="-342900">
              <a:spcBef>
                <a:spcPts val="600"/>
              </a:spcBef>
              <a:spcAft>
                <a:spcPts val="600"/>
              </a:spcAft>
              <a:buClrTx/>
              <a:buSzPct val="100000"/>
              <a:buFont typeface="+mj-lt"/>
              <a:buAutoNum type="arabicPeriod"/>
            </a:pPr>
            <a:r>
              <a:rPr lang="en-US" altLang="en-US" sz="1400" b="1">
                <a:solidFill>
                  <a:schemeClr val="tx1"/>
                </a:solidFill>
                <a:latin typeface="Helvetica" panose="020B0604020202020204" pitchFamily="34" charset="0"/>
                <a:cs typeface="Helvetica" panose="020B0604020202020204" pitchFamily="34" charset="0"/>
              </a:rPr>
              <a:t>Unapplied Labor: </a:t>
            </a:r>
            <a:r>
              <a:rPr lang="en-US" altLang="en-US" sz="1400">
                <a:solidFill>
                  <a:schemeClr val="tx1"/>
                </a:solidFill>
                <a:latin typeface="Helvetica" panose="020B0604020202020204" pitchFamily="34" charset="0"/>
                <a:cs typeface="Helvetica" panose="020B0604020202020204" pitchFamily="34" charset="0"/>
              </a:rPr>
              <a:t>The amount paid to the direct labor force but is not charged to jobs.</a:t>
            </a:r>
          </a:p>
          <a:p>
            <a:pPr marL="342900" indent="-342900">
              <a:spcBef>
                <a:spcPts val="600"/>
              </a:spcBef>
              <a:spcAft>
                <a:spcPts val="600"/>
              </a:spcAft>
              <a:buClrTx/>
              <a:buSzPct val="100000"/>
              <a:buFont typeface="+mj-lt"/>
              <a:buAutoNum type="arabicPeriod"/>
            </a:pPr>
            <a:r>
              <a:rPr lang="en-US" altLang="en-US" sz="1400" b="1">
                <a:solidFill>
                  <a:schemeClr val="tx1"/>
                </a:solidFill>
                <a:latin typeface="Helvetica" panose="020B0604020202020204" pitchFamily="34" charset="0"/>
                <a:cs typeface="Helvetica" panose="020B0604020202020204" pitchFamily="34" charset="0"/>
              </a:rPr>
              <a:t>Gross Profit: </a:t>
            </a:r>
            <a:r>
              <a:rPr lang="en-US" altLang="en-US" sz="1400">
                <a:solidFill>
                  <a:schemeClr val="tx1"/>
                </a:solidFill>
                <a:latin typeface="Helvetica" panose="020B0604020202020204" pitchFamily="34" charset="0"/>
                <a:cs typeface="Helvetica" panose="020B0604020202020204" pitchFamily="34" charset="0"/>
              </a:rPr>
              <a:t>This is the amount of money you profit on something you sell using direct cost only. This ignores the effect of other expenses in determining the markup rate.</a:t>
            </a:r>
          </a:p>
          <a:p>
            <a:pPr marL="342900" indent="-342900">
              <a:spcBef>
                <a:spcPts val="600"/>
              </a:spcBef>
              <a:spcAft>
                <a:spcPts val="600"/>
              </a:spcAft>
              <a:buClrTx/>
              <a:buSzPct val="100000"/>
              <a:buFont typeface="+mj-lt"/>
              <a:buAutoNum type="arabicPeriod"/>
            </a:pPr>
            <a:r>
              <a:rPr lang="en-US" altLang="en-US" sz="1400" b="1">
                <a:solidFill>
                  <a:schemeClr val="tx1"/>
                </a:solidFill>
                <a:latin typeface="Helvetica" panose="020B0604020202020204" pitchFamily="34" charset="0"/>
                <a:cs typeface="Helvetica" panose="020B0604020202020204" pitchFamily="34" charset="0"/>
              </a:rPr>
              <a:t>MESO: </a:t>
            </a:r>
            <a:r>
              <a:rPr lang="en-US" altLang="en-US" sz="1400">
                <a:solidFill>
                  <a:schemeClr val="tx1"/>
                </a:solidFill>
                <a:latin typeface="Helvetica" panose="020B0604020202020204" pitchFamily="34" charset="0"/>
                <a:cs typeface="Helvetica" panose="020B0604020202020204" pitchFamily="34" charset="0"/>
              </a:rPr>
              <a:t>Materials, equipment, sub-contractors, and other direct expenses. Basically, all cost of goods sold except for labor related COGS.</a:t>
            </a:r>
            <a:endParaRPr lang="en-US" altLang="en-US" sz="140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09467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8C121D-AEA3-4A46-A629-5CB02CC6ED58}"/>
              </a:ext>
            </a:extLst>
          </p:cNvPr>
          <p:cNvSpPr/>
          <p:nvPr/>
        </p:nvSpPr>
        <p:spPr>
          <a:xfrm>
            <a:off x="350828" y="390977"/>
            <a:ext cx="4572000" cy="2123658"/>
          </a:xfrm>
          <a:prstGeom prst="rect">
            <a:avLst/>
          </a:prstGeom>
        </p:spPr>
        <p:txBody>
          <a:bodyPr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80" normalizeH="0" baseline="0" noProof="0" dirty="0">
                <a:ln>
                  <a:noFill/>
                </a:ln>
                <a:solidFill>
                  <a:prstClr val="white"/>
                </a:solidFill>
                <a:effectLst/>
                <a:uLnTx/>
                <a:uFillTx/>
                <a:latin typeface="Helvetica"/>
                <a:ea typeface="+mn-ea"/>
                <a:cs typeface="Helvetica"/>
              </a:rPr>
              <a:t>Thank you very much for watching.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80" normalizeH="0" baseline="0" noProof="0" dirty="0">
              <a:ln>
                <a:noFill/>
              </a:ln>
              <a:solidFill>
                <a:prstClr val="white"/>
              </a:solidFill>
              <a:effectLst/>
              <a:uLnTx/>
              <a:uFillTx/>
              <a:latin typeface="Helvetica"/>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80" normalizeH="0" baseline="0" noProof="0" dirty="0">
                <a:ln>
                  <a:noFill/>
                </a:ln>
                <a:solidFill>
                  <a:prstClr val="white"/>
                </a:solidFill>
                <a:effectLst/>
                <a:uLnTx/>
                <a:uFillTx/>
                <a:latin typeface="Helvetica"/>
                <a:ea typeface="+mn-ea"/>
                <a:cs typeface="Helvetica"/>
              </a:rPr>
              <a:t>-James R. Leichter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spc="80" dirty="0">
                <a:solidFill>
                  <a:prstClr val="white"/>
                </a:solidFill>
                <a:latin typeface="Helvetica"/>
                <a:cs typeface="Helvetica"/>
              </a:rPr>
              <a:t>www.mrhvac.com</a:t>
            </a:r>
            <a:endParaRPr kumimoji="0" lang="en-JM" sz="1400" b="1" i="0" u="none" strike="noStrike" kern="1200" cap="none" spc="80" normalizeH="0" baseline="0" noProof="0" dirty="0">
              <a:ln>
                <a:noFill/>
              </a:ln>
              <a:solidFill>
                <a:prstClr val="white"/>
              </a:solidFill>
              <a:effectLst/>
              <a:uLnTx/>
              <a:uFillTx/>
              <a:latin typeface="Helvetica"/>
              <a:ea typeface="+mn-ea"/>
              <a:cs typeface="Helvetica"/>
            </a:endParaRPr>
          </a:p>
        </p:txBody>
      </p:sp>
    </p:spTree>
    <p:extLst>
      <p:ext uri="{BB962C8B-B14F-4D97-AF65-F5344CB8AC3E}">
        <p14:creationId xmlns:p14="http://schemas.microsoft.com/office/powerpoint/2010/main" val="882750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1FC3F0A6-05E0-4A95-90D2-E2CE1BC3C4EB}"/>
              </a:ext>
            </a:extLst>
          </p:cNvPr>
          <p:cNvSpPr>
            <a:spLocks noGrp="1" noChangeArrowheads="1"/>
          </p:cNvSpPr>
          <p:nvPr>
            <p:ph type="title"/>
          </p:nvPr>
        </p:nvSpPr>
        <p:spPr>
          <a:xfrm>
            <a:off x="262460" y="8464"/>
            <a:ext cx="8229599" cy="580777"/>
          </a:xfrm>
        </p:spPr>
        <p:txBody>
          <a:bodyPr>
            <a:normAutofit/>
          </a:bodyPr>
          <a:lstStyle/>
          <a:p>
            <a:r>
              <a:rPr lang="en-US" dirty="0"/>
              <a:t>Income Statement Basics – Terms to Know and Understand</a:t>
            </a:r>
            <a:endParaRPr lang="en-US" altLang="en-US" dirty="0"/>
          </a:p>
        </p:txBody>
      </p:sp>
      <p:sp>
        <p:nvSpPr>
          <p:cNvPr id="3" name="Rectangle 19">
            <a:extLst>
              <a:ext uri="{FF2B5EF4-FFF2-40B4-BE49-F238E27FC236}">
                <a16:creationId xmlns:a16="http://schemas.microsoft.com/office/drawing/2014/main" id="{C89CCC59-7E9F-62AF-0AD4-F2132FF78EBA}"/>
              </a:ext>
            </a:extLst>
          </p:cNvPr>
          <p:cNvSpPr txBox="1">
            <a:spLocks noChangeArrowheads="1"/>
          </p:cNvSpPr>
          <p:nvPr/>
        </p:nvSpPr>
        <p:spPr>
          <a:xfrm>
            <a:off x="262460" y="881772"/>
            <a:ext cx="8520390" cy="360570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rgbClr val="1057A8"/>
              </a:buClr>
              <a:buSzPct val="85000"/>
              <a:buFont typeface="Arial" pitchFamily="34" charset="0"/>
              <a:buChar char="•"/>
              <a:defRPr sz="2800" kern="1200">
                <a:solidFill>
                  <a:schemeClr val="tx1">
                    <a:lumMod val="65000"/>
                    <a:lumOff val="35000"/>
                  </a:schemeClr>
                </a:solidFill>
                <a:latin typeface="+mn-lt"/>
                <a:ea typeface="+mn-ea"/>
                <a:cs typeface="+mn-cs"/>
              </a:defRPr>
            </a:lvl1pPr>
            <a:lvl2pPr marL="457200" indent="-182880" algn="l" defTabSz="914400" rtl="0" eaLnBrk="1" latinLnBrk="0" hangingPunct="1">
              <a:spcBef>
                <a:spcPct val="20000"/>
              </a:spcBef>
              <a:buClr>
                <a:srgbClr val="1057A8"/>
              </a:buClr>
              <a:buSzPct val="85000"/>
              <a:buFont typeface="Arial" pitchFamily="34" charset="0"/>
              <a:buChar char="•"/>
              <a:defRPr sz="2400" kern="1200">
                <a:solidFill>
                  <a:schemeClr val="tx1">
                    <a:lumMod val="65000"/>
                    <a:lumOff val="35000"/>
                  </a:schemeClr>
                </a:solidFill>
                <a:latin typeface="+mn-lt"/>
                <a:ea typeface="+mn-ea"/>
                <a:cs typeface="+mn-cs"/>
              </a:defRPr>
            </a:lvl2pPr>
            <a:lvl3pPr marL="731520" indent="-182880" algn="l" defTabSz="914400" rtl="0" eaLnBrk="1" latinLnBrk="0" hangingPunct="1">
              <a:spcBef>
                <a:spcPct val="20000"/>
              </a:spcBef>
              <a:buClr>
                <a:srgbClr val="1057A8"/>
              </a:buClr>
              <a:buSzPct val="90000"/>
              <a:buFont typeface="Arial" pitchFamily="34" charset="0"/>
              <a:buChar char="•"/>
              <a:defRPr sz="2000" kern="1200">
                <a:solidFill>
                  <a:schemeClr val="tx1">
                    <a:lumMod val="65000"/>
                    <a:lumOff val="35000"/>
                  </a:schemeClr>
                </a:solidFill>
                <a:latin typeface="+mn-lt"/>
                <a:ea typeface="+mn-ea"/>
                <a:cs typeface="+mn-cs"/>
              </a:defRPr>
            </a:lvl3pPr>
            <a:lvl4pPr marL="1005840" indent="-182880" algn="l" defTabSz="914400" rtl="0" eaLnBrk="1" latinLnBrk="0" hangingPunct="1">
              <a:spcBef>
                <a:spcPct val="20000"/>
              </a:spcBef>
              <a:buClr>
                <a:srgbClr val="1057A8"/>
              </a:buClr>
              <a:buFont typeface="Arial" pitchFamily="34" charset="0"/>
              <a:buChar char="•"/>
              <a:defRPr sz="1800" kern="1200">
                <a:solidFill>
                  <a:schemeClr val="tx1">
                    <a:lumMod val="65000"/>
                    <a:lumOff val="35000"/>
                  </a:schemeClr>
                </a:solidFill>
                <a:latin typeface="+mn-lt"/>
                <a:ea typeface="+mn-ea"/>
                <a:cs typeface="+mn-cs"/>
              </a:defRPr>
            </a:lvl4pPr>
            <a:lvl5pPr marL="1188720" indent="-137160" algn="l" defTabSz="914400" rtl="0" eaLnBrk="1" latinLnBrk="0" hangingPunct="1">
              <a:spcBef>
                <a:spcPct val="20000"/>
              </a:spcBef>
              <a:buClr>
                <a:srgbClr val="1057A8"/>
              </a:buClr>
              <a:buSzPct val="100000"/>
              <a:buFont typeface="Arial" pitchFamily="34" charset="0"/>
              <a:buChar char="•"/>
              <a:defRPr sz="1800" kern="1200" baseline="0">
                <a:solidFill>
                  <a:schemeClr val="tx1">
                    <a:lumMod val="65000"/>
                    <a:lumOff val="35000"/>
                  </a:schemeClr>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pPr marL="342900" indent="-342900">
              <a:spcBef>
                <a:spcPts val="600"/>
              </a:spcBef>
              <a:spcAft>
                <a:spcPts val="600"/>
              </a:spcAft>
              <a:buClrTx/>
              <a:buSzPct val="100000"/>
              <a:buFont typeface="+mj-lt"/>
              <a:buAutoNum type="arabicPeriod" startAt="6"/>
            </a:pPr>
            <a:r>
              <a:rPr lang="en-US" altLang="en-US" sz="1400" b="1">
                <a:solidFill>
                  <a:schemeClr val="tx1"/>
                </a:solidFill>
                <a:latin typeface="Helvetica" panose="020B0604020202020204" pitchFamily="34" charset="0"/>
                <a:cs typeface="Helvetica" panose="020B0604020202020204" pitchFamily="34" charset="0"/>
              </a:rPr>
              <a:t>Overhead: </a:t>
            </a:r>
            <a:r>
              <a:rPr lang="en-US" altLang="en-US" sz="1400">
                <a:solidFill>
                  <a:schemeClr val="tx1"/>
                </a:solidFill>
                <a:latin typeface="Helvetica" panose="020B0604020202020204" pitchFamily="34" charset="0"/>
                <a:cs typeface="Helvetica" panose="020B0604020202020204" pitchFamily="34" charset="0"/>
              </a:rPr>
              <a:t>Expenses that cannot be attributed to an individual item of output, such as utilities, rent, etc. Please also see variable and fixed overhead.</a:t>
            </a:r>
          </a:p>
          <a:p>
            <a:pPr marL="342900" indent="-342900">
              <a:spcBef>
                <a:spcPts val="600"/>
              </a:spcBef>
              <a:spcAft>
                <a:spcPts val="600"/>
              </a:spcAft>
              <a:buClrTx/>
              <a:buSzPct val="100000"/>
              <a:buFont typeface="+mj-lt"/>
              <a:buAutoNum type="arabicPeriod" startAt="6"/>
            </a:pPr>
            <a:r>
              <a:rPr lang="en-US" altLang="en-US" sz="1400" b="1">
                <a:solidFill>
                  <a:schemeClr val="tx1"/>
                </a:solidFill>
                <a:latin typeface="Helvetica" panose="020B0604020202020204" pitchFamily="34" charset="0"/>
                <a:cs typeface="Helvetica" panose="020B0604020202020204" pitchFamily="34" charset="0"/>
              </a:rPr>
              <a:t>Variable Overhead: </a:t>
            </a:r>
            <a:r>
              <a:rPr lang="en-US" altLang="en-US" sz="1400">
                <a:solidFill>
                  <a:schemeClr val="tx1"/>
                </a:solidFill>
                <a:latin typeface="Helvetica" panose="020B0604020202020204" pitchFamily="34" charset="0"/>
                <a:cs typeface="Helvetica" panose="020B0604020202020204" pitchFamily="34" charset="0"/>
              </a:rPr>
              <a:t>Variable overhead represents expenses that generally increase/decrease, to a significant degree, in proportion to a sales increase/decrease. Examples are workman’s compensation/ general liability insurance, certain other insurance, payroll taxes, bonuses, vacation pay, pension funds, profit sharing, etc.</a:t>
            </a:r>
          </a:p>
          <a:p>
            <a:pPr marL="342900" indent="-342900">
              <a:spcBef>
                <a:spcPts val="600"/>
              </a:spcBef>
              <a:spcAft>
                <a:spcPts val="600"/>
              </a:spcAft>
              <a:buClrTx/>
              <a:buSzPct val="100000"/>
              <a:buFont typeface="+mj-lt"/>
              <a:buAutoNum type="arabicPeriod" startAt="6"/>
            </a:pPr>
            <a:r>
              <a:rPr lang="en-US" altLang="en-US" sz="1400" b="1">
                <a:solidFill>
                  <a:schemeClr val="tx1"/>
                </a:solidFill>
                <a:latin typeface="Helvetica" panose="020B0604020202020204" pitchFamily="34" charset="0"/>
                <a:cs typeface="Helvetica" panose="020B0604020202020204" pitchFamily="34" charset="0"/>
              </a:rPr>
              <a:t>Fixed Overhead: </a:t>
            </a:r>
            <a:r>
              <a:rPr lang="en-US" altLang="en-US" sz="1400">
                <a:solidFill>
                  <a:schemeClr val="tx1"/>
                </a:solidFill>
                <a:latin typeface="Helvetica" panose="020B0604020202020204" pitchFamily="34" charset="0"/>
                <a:cs typeface="Helvetica" panose="020B0604020202020204" pitchFamily="34" charset="0"/>
              </a:rPr>
              <a:t>Same meaning as Fixed Costs. Expenses (costs) that do not change within a so called “specific trading range” for a given period of time, despite fluctuations in activity. Examples include rent, office salaries, telephone service, utilities, and others.</a:t>
            </a:r>
          </a:p>
          <a:p>
            <a:pPr marL="342900" indent="-342900">
              <a:spcBef>
                <a:spcPts val="600"/>
              </a:spcBef>
              <a:spcAft>
                <a:spcPts val="600"/>
              </a:spcAft>
              <a:buClrTx/>
              <a:buSzPct val="100000"/>
              <a:buFont typeface="+mj-lt"/>
              <a:buAutoNum type="arabicPeriod" startAt="6"/>
            </a:pPr>
            <a:r>
              <a:rPr lang="en-US" altLang="en-US" sz="1400" b="1">
                <a:solidFill>
                  <a:schemeClr val="tx1"/>
                </a:solidFill>
                <a:latin typeface="Helvetica" panose="020B0604020202020204" pitchFamily="34" charset="0"/>
                <a:cs typeface="Helvetica" panose="020B0604020202020204" pitchFamily="34" charset="0"/>
              </a:rPr>
              <a:t>Contribution Margin: </a:t>
            </a:r>
            <a:r>
              <a:rPr lang="en-US" altLang="en-US" sz="1400">
                <a:solidFill>
                  <a:schemeClr val="tx1"/>
                </a:solidFill>
                <a:latin typeface="Helvetica" panose="020B0604020202020204" pitchFamily="34" charset="0"/>
                <a:cs typeface="Helvetica" panose="020B0604020202020204" pitchFamily="34" charset="0"/>
              </a:rPr>
              <a:t>This is equal to gross profit dollars less variable overhead. This money contributes to paying fixed costs and producing a net profit.</a:t>
            </a:r>
          </a:p>
          <a:p>
            <a:pPr marL="342900" indent="-342900">
              <a:spcBef>
                <a:spcPts val="600"/>
              </a:spcBef>
              <a:spcAft>
                <a:spcPts val="600"/>
              </a:spcAft>
              <a:buClrTx/>
              <a:buSzPct val="100000"/>
              <a:buFont typeface="+mj-lt"/>
              <a:buAutoNum type="arabicPeriod" startAt="6"/>
            </a:pPr>
            <a:r>
              <a:rPr lang="en-US" altLang="en-US" sz="1400" b="1">
                <a:solidFill>
                  <a:schemeClr val="tx1"/>
                </a:solidFill>
                <a:latin typeface="Helvetica" panose="020B0604020202020204" pitchFamily="34" charset="0"/>
                <a:cs typeface="Helvetica" panose="020B0604020202020204" pitchFamily="34" charset="0"/>
              </a:rPr>
              <a:t>Net Profit Before Taxes (NPBT): </a:t>
            </a:r>
            <a:r>
              <a:rPr lang="en-US" altLang="en-US" sz="1400">
                <a:solidFill>
                  <a:schemeClr val="tx1"/>
                </a:solidFill>
                <a:latin typeface="Helvetica" panose="020B0604020202020204" pitchFamily="34" charset="0"/>
                <a:cs typeface="Helvetica" panose="020B0604020202020204" pitchFamily="34" charset="0"/>
              </a:rPr>
              <a:t>The excess of income over costs and expenses of a business.</a:t>
            </a:r>
            <a:endParaRPr lang="en-US" altLang="en-US" sz="140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039329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6E79340A-B491-6DA4-06D9-1EC352EA29FA}"/>
              </a:ext>
            </a:extLst>
          </p:cNvPr>
          <p:cNvSpPr>
            <a:spLocks noGrp="1" noChangeArrowheads="1"/>
          </p:cNvSpPr>
          <p:nvPr>
            <p:ph type="title"/>
          </p:nvPr>
        </p:nvSpPr>
        <p:spPr>
          <a:xfrm>
            <a:off x="262460" y="8464"/>
            <a:ext cx="8229599" cy="580777"/>
          </a:xfrm>
        </p:spPr>
        <p:txBody>
          <a:bodyPr>
            <a:normAutofit/>
          </a:bodyPr>
          <a:lstStyle/>
          <a:p>
            <a:r>
              <a:rPr lang="en-US" dirty="0"/>
              <a:t>Income Statement Basics</a:t>
            </a:r>
            <a:endParaRPr lang="en-US" altLang="en-US" dirty="0"/>
          </a:p>
        </p:txBody>
      </p:sp>
      <p:sp>
        <p:nvSpPr>
          <p:cNvPr id="3" name="Rectangle 19">
            <a:extLst>
              <a:ext uri="{FF2B5EF4-FFF2-40B4-BE49-F238E27FC236}">
                <a16:creationId xmlns:a16="http://schemas.microsoft.com/office/drawing/2014/main" id="{AC2D8EB8-04B1-4907-7347-EA64BF364314}"/>
              </a:ext>
            </a:extLst>
          </p:cNvPr>
          <p:cNvSpPr txBox="1">
            <a:spLocks noChangeArrowheads="1"/>
          </p:cNvSpPr>
          <p:nvPr/>
        </p:nvSpPr>
        <p:spPr>
          <a:xfrm>
            <a:off x="262460" y="881772"/>
            <a:ext cx="8481970" cy="337995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rgbClr val="1057A8"/>
              </a:buClr>
              <a:buSzPct val="85000"/>
              <a:buFont typeface="Arial" pitchFamily="34" charset="0"/>
              <a:buChar char="•"/>
              <a:defRPr sz="2800" kern="1200">
                <a:solidFill>
                  <a:schemeClr val="tx1">
                    <a:lumMod val="65000"/>
                    <a:lumOff val="35000"/>
                  </a:schemeClr>
                </a:solidFill>
                <a:latin typeface="+mn-lt"/>
                <a:ea typeface="+mn-ea"/>
                <a:cs typeface="+mn-cs"/>
              </a:defRPr>
            </a:lvl1pPr>
            <a:lvl2pPr marL="457200" indent="-182880" algn="l" defTabSz="914400" rtl="0" eaLnBrk="1" latinLnBrk="0" hangingPunct="1">
              <a:spcBef>
                <a:spcPct val="20000"/>
              </a:spcBef>
              <a:buClr>
                <a:srgbClr val="1057A8"/>
              </a:buClr>
              <a:buSzPct val="85000"/>
              <a:buFont typeface="Arial" pitchFamily="34" charset="0"/>
              <a:buChar char="•"/>
              <a:defRPr sz="2400" kern="1200">
                <a:solidFill>
                  <a:schemeClr val="tx1">
                    <a:lumMod val="65000"/>
                    <a:lumOff val="35000"/>
                  </a:schemeClr>
                </a:solidFill>
                <a:latin typeface="+mn-lt"/>
                <a:ea typeface="+mn-ea"/>
                <a:cs typeface="+mn-cs"/>
              </a:defRPr>
            </a:lvl2pPr>
            <a:lvl3pPr marL="731520" indent="-182880" algn="l" defTabSz="914400" rtl="0" eaLnBrk="1" latinLnBrk="0" hangingPunct="1">
              <a:spcBef>
                <a:spcPct val="20000"/>
              </a:spcBef>
              <a:buClr>
                <a:srgbClr val="1057A8"/>
              </a:buClr>
              <a:buSzPct val="90000"/>
              <a:buFont typeface="Arial" pitchFamily="34" charset="0"/>
              <a:buChar char="•"/>
              <a:defRPr sz="2000" kern="1200">
                <a:solidFill>
                  <a:schemeClr val="tx1">
                    <a:lumMod val="65000"/>
                    <a:lumOff val="35000"/>
                  </a:schemeClr>
                </a:solidFill>
                <a:latin typeface="+mn-lt"/>
                <a:ea typeface="+mn-ea"/>
                <a:cs typeface="+mn-cs"/>
              </a:defRPr>
            </a:lvl3pPr>
            <a:lvl4pPr marL="1005840" indent="-182880" algn="l" defTabSz="914400" rtl="0" eaLnBrk="1" latinLnBrk="0" hangingPunct="1">
              <a:spcBef>
                <a:spcPct val="20000"/>
              </a:spcBef>
              <a:buClr>
                <a:srgbClr val="1057A8"/>
              </a:buClr>
              <a:buFont typeface="Arial" pitchFamily="34" charset="0"/>
              <a:buChar char="•"/>
              <a:defRPr sz="1800" kern="1200">
                <a:solidFill>
                  <a:schemeClr val="tx1">
                    <a:lumMod val="65000"/>
                    <a:lumOff val="35000"/>
                  </a:schemeClr>
                </a:solidFill>
                <a:latin typeface="+mn-lt"/>
                <a:ea typeface="+mn-ea"/>
                <a:cs typeface="+mn-cs"/>
              </a:defRPr>
            </a:lvl4pPr>
            <a:lvl5pPr marL="1188720" indent="-137160" algn="l" defTabSz="914400" rtl="0" eaLnBrk="1" latinLnBrk="0" hangingPunct="1">
              <a:spcBef>
                <a:spcPct val="20000"/>
              </a:spcBef>
              <a:buClr>
                <a:srgbClr val="1057A8"/>
              </a:buClr>
              <a:buSzPct val="100000"/>
              <a:buFont typeface="Arial" pitchFamily="34" charset="0"/>
              <a:buChar char="•"/>
              <a:defRPr sz="1800" kern="1200" baseline="0">
                <a:solidFill>
                  <a:schemeClr val="tx1">
                    <a:lumMod val="65000"/>
                    <a:lumOff val="35000"/>
                  </a:schemeClr>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pPr>
              <a:lnSpc>
                <a:spcPct val="80000"/>
              </a:lnSpc>
              <a:buFontTx/>
              <a:buNone/>
            </a:pPr>
            <a:r>
              <a:rPr lang="en-US" altLang="en-US" sz="1800" b="1">
                <a:solidFill>
                  <a:schemeClr val="tx1"/>
                </a:solidFill>
                <a:latin typeface="Helvetica" panose="020B0604020202020204" pitchFamily="34" charset="0"/>
                <a:cs typeface="Helvetica" panose="020B0604020202020204" pitchFamily="34" charset="0"/>
              </a:rPr>
              <a:t>Income Statement Example (very simplified)</a:t>
            </a:r>
          </a:p>
          <a:p>
            <a:pPr>
              <a:lnSpc>
                <a:spcPct val="80000"/>
              </a:lnSpc>
              <a:buFontTx/>
              <a:buNone/>
            </a:pPr>
            <a:endParaRPr lang="en-US" altLang="en-US" sz="16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Net Income		$5,000,000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Cost of Goods Sold	$</a:t>
            </a:r>
            <a:r>
              <a:rPr lang="en-US" altLang="en-US" sz="1200" u="sng">
                <a:solidFill>
                  <a:schemeClr val="tx1"/>
                </a:solidFill>
                <a:latin typeface="Helvetica" panose="020B0604020202020204" pitchFamily="34" charset="0"/>
                <a:cs typeface="Helvetica" panose="020B0604020202020204" pitchFamily="34" charset="0"/>
              </a:rPr>
              <a:t>2,750,000 (55%)</a:t>
            </a: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Gross Profit		$2,250,000 (45%)</a:t>
            </a:r>
          </a:p>
          <a:p>
            <a:pPr>
              <a:lnSpc>
                <a:spcPct val="80000"/>
              </a:lnSpc>
              <a:buFontTx/>
              <a:buNone/>
            </a:pP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Overhead</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Marketing		$   100,000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Employee Related	$   890,000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Plant and Equipment	$   175,000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Vehicle Related	$   225,000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Administration	$   350,000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Interest		$     10,000</a:t>
            </a: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Total Overhead	$</a:t>
            </a:r>
            <a:r>
              <a:rPr lang="en-US" altLang="en-US" sz="1200" b="1" u="sng">
                <a:solidFill>
                  <a:schemeClr val="tx1"/>
                </a:solidFill>
                <a:latin typeface="Helvetica" panose="020B0604020202020204" pitchFamily="34" charset="0"/>
                <a:cs typeface="Helvetica" panose="020B0604020202020204" pitchFamily="34" charset="0"/>
              </a:rPr>
              <a:t>1,750,000</a:t>
            </a:r>
            <a:r>
              <a:rPr lang="en-US" altLang="en-US" sz="1200" b="1">
                <a:solidFill>
                  <a:schemeClr val="tx1"/>
                </a:solidFill>
                <a:latin typeface="Helvetica" panose="020B0604020202020204" pitchFamily="34" charset="0"/>
                <a:cs typeface="Helvetica" panose="020B0604020202020204" pitchFamily="34" charset="0"/>
              </a:rPr>
              <a:t> (35%)</a:t>
            </a:r>
          </a:p>
          <a:p>
            <a:pPr>
              <a:lnSpc>
                <a:spcPct val="80000"/>
              </a:lnSpc>
              <a:buFontTx/>
              <a:buNone/>
            </a:pP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Net Profit Before Taxes	$   500,000 (10%)</a:t>
            </a:r>
            <a:endParaRPr lang="en-US" altLang="en-US" sz="1200" b="1" dirty="0">
              <a:solidFill>
                <a:schemeClr val="tx1"/>
              </a:solidFill>
              <a:latin typeface="Helvetica" panose="020B0604020202020204" pitchFamily="34" charset="0"/>
              <a:cs typeface="Helvetica" panose="020B0604020202020204" pitchFamily="34" charset="0"/>
            </a:endParaRPr>
          </a:p>
        </p:txBody>
      </p:sp>
      <p:sp>
        <p:nvSpPr>
          <p:cNvPr id="4" name="Text Box 20">
            <a:extLst>
              <a:ext uri="{FF2B5EF4-FFF2-40B4-BE49-F238E27FC236}">
                <a16:creationId xmlns:a16="http://schemas.microsoft.com/office/drawing/2014/main" id="{999B6CBD-D9AA-C82E-6F2E-0996DC166DE0}"/>
              </a:ext>
            </a:extLst>
          </p:cNvPr>
          <p:cNvSpPr txBox="1">
            <a:spLocks noChangeArrowheads="1"/>
          </p:cNvSpPr>
          <p:nvPr/>
        </p:nvSpPr>
        <p:spPr bwMode="auto">
          <a:xfrm>
            <a:off x="4449534" y="1351455"/>
            <a:ext cx="4042525" cy="1600438"/>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spcBef>
                <a:spcPct val="50000"/>
              </a:spcBef>
              <a:defRPr sz="1700">
                <a:solidFill>
                  <a:schemeClr val="tx1"/>
                </a:solidFill>
                <a:latin typeface="Arial" panose="020B0604020202020204" pitchFamily="34" charset="0"/>
                <a:cs typeface="Arial" panose="020B0604020202020204" pitchFamily="34" charset="0"/>
              </a:defRPr>
            </a:lvl1pPr>
            <a:lvl2pPr marL="742950" indent="-285750" algn="ctr">
              <a:spcBef>
                <a:spcPct val="50000"/>
              </a:spcBef>
              <a:defRPr sz="1700">
                <a:solidFill>
                  <a:schemeClr val="tx1"/>
                </a:solidFill>
                <a:latin typeface="Arial" panose="020B0604020202020204" pitchFamily="34" charset="0"/>
                <a:cs typeface="Arial" panose="020B0604020202020204" pitchFamily="34" charset="0"/>
              </a:defRPr>
            </a:lvl2pPr>
            <a:lvl3pPr marL="1143000" indent="-228600" algn="ctr">
              <a:spcBef>
                <a:spcPct val="50000"/>
              </a:spcBef>
              <a:defRPr sz="1700">
                <a:solidFill>
                  <a:schemeClr val="tx1"/>
                </a:solidFill>
                <a:latin typeface="Arial" panose="020B0604020202020204" pitchFamily="34" charset="0"/>
                <a:cs typeface="Arial" panose="020B0604020202020204" pitchFamily="34" charset="0"/>
              </a:defRPr>
            </a:lvl3pPr>
            <a:lvl4pPr marL="1600200" indent="-228600" algn="ctr">
              <a:spcBef>
                <a:spcPct val="50000"/>
              </a:spcBef>
              <a:defRPr sz="1700">
                <a:solidFill>
                  <a:schemeClr val="tx1"/>
                </a:solidFill>
                <a:latin typeface="Arial" panose="020B0604020202020204" pitchFamily="34" charset="0"/>
                <a:cs typeface="Arial" panose="020B0604020202020204" pitchFamily="34" charset="0"/>
              </a:defRPr>
            </a:lvl4pPr>
            <a:lvl5pPr marL="2057400" indent="-228600" algn="ctr">
              <a:spcBef>
                <a:spcPct val="50000"/>
              </a:spcBef>
              <a:defRPr sz="17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9pPr>
          </a:lstStyle>
          <a:p>
            <a:pPr algn="l" eaLnBrk="1" hangingPunct="1"/>
            <a:r>
              <a:rPr lang="en-US" altLang="en-US" sz="1400" dirty="0">
                <a:latin typeface="Helvetica" panose="020B0604020202020204" pitchFamily="34" charset="0"/>
                <a:cs typeface="Helvetica" panose="020B0604020202020204" pitchFamily="34" charset="0"/>
              </a:rPr>
              <a:t>This is an over simplified Income Statement for training purposes. </a:t>
            </a:r>
          </a:p>
          <a:p>
            <a:pPr algn="l" eaLnBrk="1" hangingPunct="1"/>
            <a:r>
              <a:rPr lang="en-US" altLang="en-US" sz="1400" dirty="0">
                <a:latin typeface="Helvetica" panose="020B0604020202020204" pitchFamily="34" charset="0"/>
                <a:cs typeface="Helvetica" panose="020B0604020202020204" pitchFamily="34" charset="0"/>
              </a:rPr>
              <a:t>Your company needs far greater detail. </a:t>
            </a:r>
          </a:p>
          <a:p>
            <a:pPr algn="l" eaLnBrk="1" hangingPunct="1"/>
            <a:r>
              <a:rPr lang="en-US" altLang="en-US" sz="1400" dirty="0">
                <a:latin typeface="Helvetica" panose="020B0604020202020204" pitchFamily="34" charset="0"/>
                <a:cs typeface="Helvetica" panose="020B0604020202020204" pitchFamily="34" charset="0"/>
              </a:rPr>
              <a:t>Income, cost of goods sold, and overhead should be broken out into more detailed descriptions.</a:t>
            </a:r>
          </a:p>
        </p:txBody>
      </p:sp>
    </p:spTree>
    <p:extLst>
      <p:ext uri="{BB962C8B-B14F-4D97-AF65-F5344CB8AC3E}">
        <p14:creationId xmlns:p14="http://schemas.microsoft.com/office/powerpoint/2010/main" val="1581488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3D89607E-D277-AECF-FC36-32CA368E6544}"/>
              </a:ext>
            </a:extLst>
          </p:cNvPr>
          <p:cNvSpPr>
            <a:spLocks noGrp="1" noChangeArrowheads="1"/>
          </p:cNvSpPr>
          <p:nvPr>
            <p:ph type="title"/>
          </p:nvPr>
        </p:nvSpPr>
        <p:spPr>
          <a:xfrm>
            <a:off x="262460" y="8464"/>
            <a:ext cx="8229599" cy="580777"/>
          </a:xfrm>
        </p:spPr>
        <p:txBody>
          <a:bodyPr>
            <a:normAutofit/>
          </a:bodyPr>
          <a:lstStyle/>
          <a:p>
            <a:r>
              <a:rPr lang="en-US" dirty="0"/>
              <a:t>Income Statement Basics</a:t>
            </a:r>
            <a:endParaRPr lang="en-US" altLang="en-US" dirty="0"/>
          </a:p>
        </p:txBody>
      </p:sp>
      <p:sp>
        <p:nvSpPr>
          <p:cNvPr id="3" name="Rectangle 19">
            <a:extLst>
              <a:ext uri="{FF2B5EF4-FFF2-40B4-BE49-F238E27FC236}">
                <a16:creationId xmlns:a16="http://schemas.microsoft.com/office/drawing/2014/main" id="{CEB16A3F-74EB-1730-3D7A-C48A92415A9B}"/>
              </a:ext>
            </a:extLst>
          </p:cNvPr>
          <p:cNvSpPr txBox="1">
            <a:spLocks noChangeArrowheads="1"/>
          </p:cNvSpPr>
          <p:nvPr/>
        </p:nvSpPr>
        <p:spPr>
          <a:xfrm>
            <a:off x="262459" y="881772"/>
            <a:ext cx="8566495" cy="337995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rgbClr val="1057A8"/>
              </a:buClr>
              <a:buSzPct val="85000"/>
              <a:buFont typeface="Arial" pitchFamily="34" charset="0"/>
              <a:buChar char="•"/>
              <a:defRPr sz="2800" kern="1200">
                <a:solidFill>
                  <a:schemeClr val="tx1">
                    <a:lumMod val="65000"/>
                    <a:lumOff val="35000"/>
                  </a:schemeClr>
                </a:solidFill>
                <a:latin typeface="+mn-lt"/>
                <a:ea typeface="+mn-ea"/>
                <a:cs typeface="+mn-cs"/>
              </a:defRPr>
            </a:lvl1pPr>
            <a:lvl2pPr marL="457200" indent="-182880" algn="l" defTabSz="914400" rtl="0" eaLnBrk="1" latinLnBrk="0" hangingPunct="1">
              <a:spcBef>
                <a:spcPct val="20000"/>
              </a:spcBef>
              <a:buClr>
                <a:srgbClr val="1057A8"/>
              </a:buClr>
              <a:buSzPct val="85000"/>
              <a:buFont typeface="Arial" pitchFamily="34" charset="0"/>
              <a:buChar char="•"/>
              <a:defRPr sz="2400" kern="1200">
                <a:solidFill>
                  <a:schemeClr val="tx1">
                    <a:lumMod val="65000"/>
                    <a:lumOff val="35000"/>
                  </a:schemeClr>
                </a:solidFill>
                <a:latin typeface="+mn-lt"/>
                <a:ea typeface="+mn-ea"/>
                <a:cs typeface="+mn-cs"/>
              </a:defRPr>
            </a:lvl2pPr>
            <a:lvl3pPr marL="731520" indent="-182880" algn="l" defTabSz="914400" rtl="0" eaLnBrk="1" latinLnBrk="0" hangingPunct="1">
              <a:spcBef>
                <a:spcPct val="20000"/>
              </a:spcBef>
              <a:buClr>
                <a:srgbClr val="1057A8"/>
              </a:buClr>
              <a:buSzPct val="90000"/>
              <a:buFont typeface="Arial" pitchFamily="34" charset="0"/>
              <a:buChar char="•"/>
              <a:defRPr sz="2000" kern="1200">
                <a:solidFill>
                  <a:schemeClr val="tx1">
                    <a:lumMod val="65000"/>
                    <a:lumOff val="35000"/>
                  </a:schemeClr>
                </a:solidFill>
                <a:latin typeface="+mn-lt"/>
                <a:ea typeface="+mn-ea"/>
                <a:cs typeface="+mn-cs"/>
              </a:defRPr>
            </a:lvl3pPr>
            <a:lvl4pPr marL="1005840" indent="-182880" algn="l" defTabSz="914400" rtl="0" eaLnBrk="1" latinLnBrk="0" hangingPunct="1">
              <a:spcBef>
                <a:spcPct val="20000"/>
              </a:spcBef>
              <a:buClr>
                <a:srgbClr val="1057A8"/>
              </a:buClr>
              <a:buFont typeface="Arial" pitchFamily="34" charset="0"/>
              <a:buChar char="•"/>
              <a:defRPr sz="1800" kern="1200">
                <a:solidFill>
                  <a:schemeClr val="tx1">
                    <a:lumMod val="65000"/>
                    <a:lumOff val="35000"/>
                  </a:schemeClr>
                </a:solidFill>
                <a:latin typeface="+mn-lt"/>
                <a:ea typeface="+mn-ea"/>
                <a:cs typeface="+mn-cs"/>
              </a:defRPr>
            </a:lvl4pPr>
            <a:lvl5pPr marL="1188720" indent="-137160" algn="l" defTabSz="914400" rtl="0" eaLnBrk="1" latinLnBrk="0" hangingPunct="1">
              <a:spcBef>
                <a:spcPct val="20000"/>
              </a:spcBef>
              <a:buClr>
                <a:srgbClr val="1057A8"/>
              </a:buClr>
              <a:buSzPct val="100000"/>
              <a:buFont typeface="Arial" pitchFamily="34" charset="0"/>
              <a:buChar char="•"/>
              <a:defRPr sz="1800" kern="1200" baseline="0">
                <a:solidFill>
                  <a:schemeClr val="tx1">
                    <a:lumMod val="65000"/>
                    <a:lumOff val="35000"/>
                  </a:schemeClr>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pPr>
              <a:lnSpc>
                <a:spcPct val="80000"/>
              </a:lnSpc>
              <a:buFontTx/>
              <a:buNone/>
            </a:pPr>
            <a:r>
              <a:rPr lang="en-US" altLang="en-US" sz="1800" b="1">
                <a:solidFill>
                  <a:schemeClr val="tx1"/>
                </a:solidFill>
                <a:latin typeface="Helvetica" panose="020B0604020202020204" pitchFamily="34" charset="0"/>
                <a:cs typeface="Helvetica" panose="020B0604020202020204" pitchFamily="34" charset="0"/>
              </a:rPr>
              <a:t>Income Statement with Fixed and Variable Overhead Expenses</a:t>
            </a:r>
          </a:p>
          <a:p>
            <a:pPr>
              <a:lnSpc>
                <a:spcPct val="80000"/>
              </a:lnSpc>
              <a:buFontTx/>
              <a:buNone/>
            </a:pPr>
            <a:endParaRPr lang="en-US" altLang="en-US" sz="16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Net Income		$5,000,000</a:t>
            </a: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Cost of Goods Sold	$</a:t>
            </a:r>
            <a:r>
              <a:rPr lang="en-US" altLang="en-US" sz="1200" u="sng">
                <a:solidFill>
                  <a:schemeClr val="tx1"/>
                </a:solidFill>
                <a:latin typeface="Helvetica" panose="020B0604020202020204" pitchFamily="34" charset="0"/>
                <a:cs typeface="Helvetica" panose="020B0604020202020204" pitchFamily="34" charset="0"/>
              </a:rPr>
              <a:t>2,750,000 (55%)</a:t>
            </a: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Gross Profit		$2,250,000 (45%)</a:t>
            </a:r>
          </a:p>
          <a:p>
            <a:pPr>
              <a:lnSpc>
                <a:spcPct val="80000"/>
              </a:lnSpc>
              <a:buFontTx/>
              <a:buNone/>
            </a:pP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Overhead</a:t>
            </a: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  </a:t>
            </a:r>
            <a:r>
              <a:rPr lang="en-US" altLang="en-US" sz="1200">
                <a:solidFill>
                  <a:schemeClr val="tx1"/>
                </a:solidFill>
                <a:latin typeface="Helvetica" panose="020B0604020202020204" pitchFamily="34" charset="0"/>
                <a:cs typeface="Helvetica" panose="020B0604020202020204" pitchFamily="34" charset="0"/>
              </a:rPr>
              <a:t>Variable		$   750,000 (15%)</a:t>
            </a: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a:solidFill>
                  <a:schemeClr val="tx1"/>
                </a:solidFill>
                <a:latin typeface="Helvetica" panose="020B0604020202020204" pitchFamily="34" charset="0"/>
                <a:cs typeface="Helvetica" panose="020B0604020202020204" pitchFamily="34" charset="0"/>
              </a:rPr>
              <a:t>  Fixed		$1,000,000</a:t>
            </a: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Total Overhead	$</a:t>
            </a:r>
            <a:r>
              <a:rPr lang="en-US" altLang="en-US" sz="1200" b="1" u="sng">
                <a:solidFill>
                  <a:schemeClr val="tx1"/>
                </a:solidFill>
                <a:latin typeface="Helvetica" panose="020B0604020202020204" pitchFamily="34" charset="0"/>
                <a:cs typeface="Helvetica" panose="020B0604020202020204" pitchFamily="34" charset="0"/>
              </a:rPr>
              <a:t>1,750,000</a:t>
            </a:r>
            <a:r>
              <a:rPr lang="en-US" altLang="en-US" sz="1200" b="1">
                <a:solidFill>
                  <a:schemeClr val="tx1"/>
                </a:solidFill>
                <a:latin typeface="Helvetica" panose="020B0604020202020204" pitchFamily="34" charset="0"/>
                <a:cs typeface="Helvetica" panose="020B0604020202020204" pitchFamily="34" charset="0"/>
              </a:rPr>
              <a:t> (35%)</a:t>
            </a:r>
          </a:p>
          <a:p>
            <a:pPr>
              <a:lnSpc>
                <a:spcPct val="80000"/>
              </a:lnSpc>
              <a:buFontTx/>
              <a:buNone/>
            </a:pP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r>
              <a:rPr lang="en-US" altLang="en-US" sz="1200" b="1">
                <a:solidFill>
                  <a:schemeClr val="tx1"/>
                </a:solidFill>
                <a:latin typeface="Helvetica" panose="020B0604020202020204" pitchFamily="34" charset="0"/>
                <a:cs typeface="Helvetica" panose="020B0604020202020204" pitchFamily="34" charset="0"/>
              </a:rPr>
              <a:t>Net Profit Before Taxes	$   500,000 (10%)</a:t>
            </a:r>
          </a:p>
          <a:p>
            <a:pPr>
              <a:lnSpc>
                <a:spcPct val="80000"/>
              </a:lnSpc>
              <a:buFontTx/>
              <a:buNone/>
            </a:pP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endParaRPr lang="en-US" altLang="en-US" sz="1200" b="1">
              <a:solidFill>
                <a:schemeClr val="tx1"/>
              </a:solidFill>
              <a:latin typeface="Helvetica" panose="020B0604020202020204" pitchFamily="34" charset="0"/>
              <a:cs typeface="Helvetica" panose="020B0604020202020204" pitchFamily="34" charset="0"/>
            </a:endParaRPr>
          </a:p>
          <a:p>
            <a:pPr>
              <a:lnSpc>
                <a:spcPct val="80000"/>
              </a:lnSpc>
              <a:buFontTx/>
              <a:buNone/>
            </a:pPr>
            <a:endParaRPr lang="en-US" altLang="en-US" sz="1200">
              <a:solidFill>
                <a:schemeClr val="tx1"/>
              </a:solidFill>
              <a:latin typeface="Helvetica" panose="020B0604020202020204" pitchFamily="34" charset="0"/>
              <a:cs typeface="Helvetica" panose="020B0604020202020204" pitchFamily="34" charset="0"/>
            </a:endParaRPr>
          </a:p>
          <a:p>
            <a:pPr>
              <a:lnSpc>
                <a:spcPct val="80000"/>
              </a:lnSpc>
            </a:pPr>
            <a:r>
              <a:rPr lang="en-US" altLang="en-US" sz="1200">
                <a:solidFill>
                  <a:schemeClr val="tx1"/>
                </a:solidFill>
                <a:latin typeface="Helvetica" panose="020B0604020202020204" pitchFamily="34" charset="0"/>
                <a:cs typeface="Helvetica" panose="020B0604020202020204" pitchFamily="34" charset="0"/>
              </a:rPr>
              <a:t>Contribution Margin = $1,500,000. That’s used to pay the fixed overhead. If there is any money left over, it is called net profit before taxes.</a:t>
            </a:r>
            <a:endParaRPr lang="en-US" altLang="en-US" sz="1200" dirty="0">
              <a:solidFill>
                <a:schemeClr val="tx1"/>
              </a:solidFill>
              <a:latin typeface="Helvetica" panose="020B0604020202020204" pitchFamily="34" charset="0"/>
              <a:cs typeface="Helvetica" panose="020B0604020202020204" pitchFamily="34" charset="0"/>
            </a:endParaRPr>
          </a:p>
        </p:txBody>
      </p:sp>
      <p:sp>
        <p:nvSpPr>
          <p:cNvPr id="4" name="Text Box 20">
            <a:extLst>
              <a:ext uri="{FF2B5EF4-FFF2-40B4-BE49-F238E27FC236}">
                <a16:creationId xmlns:a16="http://schemas.microsoft.com/office/drawing/2014/main" id="{B0F13F24-298E-96D2-F713-F55EBA867300}"/>
              </a:ext>
            </a:extLst>
          </p:cNvPr>
          <p:cNvSpPr txBox="1">
            <a:spLocks noChangeArrowheads="1"/>
          </p:cNvSpPr>
          <p:nvPr/>
        </p:nvSpPr>
        <p:spPr bwMode="auto">
          <a:xfrm>
            <a:off x="4449534" y="1351455"/>
            <a:ext cx="4042525" cy="1600438"/>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spcBef>
                <a:spcPct val="50000"/>
              </a:spcBef>
              <a:defRPr sz="1700">
                <a:solidFill>
                  <a:schemeClr val="tx1"/>
                </a:solidFill>
                <a:latin typeface="Arial" panose="020B0604020202020204" pitchFamily="34" charset="0"/>
                <a:cs typeface="Arial" panose="020B0604020202020204" pitchFamily="34" charset="0"/>
              </a:defRPr>
            </a:lvl1pPr>
            <a:lvl2pPr marL="742950" indent="-285750" algn="ctr">
              <a:spcBef>
                <a:spcPct val="50000"/>
              </a:spcBef>
              <a:defRPr sz="1700">
                <a:solidFill>
                  <a:schemeClr val="tx1"/>
                </a:solidFill>
                <a:latin typeface="Arial" panose="020B0604020202020204" pitchFamily="34" charset="0"/>
                <a:cs typeface="Arial" panose="020B0604020202020204" pitchFamily="34" charset="0"/>
              </a:defRPr>
            </a:lvl2pPr>
            <a:lvl3pPr marL="1143000" indent="-228600" algn="ctr">
              <a:spcBef>
                <a:spcPct val="50000"/>
              </a:spcBef>
              <a:defRPr sz="1700">
                <a:solidFill>
                  <a:schemeClr val="tx1"/>
                </a:solidFill>
                <a:latin typeface="Arial" panose="020B0604020202020204" pitchFamily="34" charset="0"/>
                <a:cs typeface="Arial" panose="020B0604020202020204" pitchFamily="34" charset="0"/>
              </a:defRPr>
            </a:lvl3pPr>
            <a:lvl4pPr marL="1600200" indent="-228600" algn="ctr">
              <a:spcBef>
                <a:spcPct val="50000"/>
              </a:spcBef>
              <a:defRPr sz="1700">
                <a:solidFill>
                  <a:schemeClr val="tx1"/>
                </a:solidFill>
                <a:latin typeface="Arial" panose="020B0604020202020204" pitchFamily="34" charset="0"/>
                <a:cs typeface="Arial" panose="020B0604020202020204" pitchFamily="34" charset="0"/>
              </a:defRPr>
            </a:lvl4pPr>
            <a:lvl5pPr marL="2057400" indent="-228600" algn="ctr">
              <a:spcBef>
                <a:spcPct val="50000"/>
              </a:spcBef>
              <a:defRPr sz="17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50000"/>
              </a:spcBef>
              <a:spcAft>
                <a:spcPct val="0"/>
              </a:spcAft>
              <a:defRPr sz="1700">
                <a:solidFill>
                  <a:schemeClr val="tx1"/>
                </a:solidFill>
                <a:latin typeface="Arial" panose="020B0604020202020204" pitchFamily="34" charset="0"/>
                <a:cs typeface="Arial" panose="020B0604020202020204" pitchFamily="34" charset="0"/>
              </a:defRPr>
            </a:lvl9pPr>
          </a:lstStyle>
          <a:p>
            <a:pPr algn="l" eaLnBrk="1" hangingPunct="1"/>
            <a:r>
              <a:rPr lang="en-US" altLang="en-US" sz="1400" dirty="0">
                <a:latin typeface="Helvetica" panose="020B0604020202020204" pitchFamily="34" charset="0"/>
                <a:cs typeface="Helvetica" panose="020B0604020202020204" pitchFamily="34" charset="0"/>
              </a:rPr>
              <a:t>Here we breakout our overhead expenses by fixed and variable. </a:t>
            </a:r>
          </a:p>
          <a:p>
            <a:pPr algn="l" eaLnBrk="1" hangingPunct="1"/>
            <a:r>
              <a:rPr lang="en-US" altLang="en-US" sz="1400" dirty="0">
                <a:latin typeface="Helvetica" panose="020B0604020202020204" pitchFamily="34" charset="0"/>
                <a:cs typeface="Helvetica" panose="020B0604020202020204" pitchFamily="34" charset="0"/>
              </a:rPr>
              <a:t>This is an oversimplified example. Normally there would be greater detail. </a:t>
            </a:r>
          </a:p>
          <a:p>
            <a:pPr algn="l" eaLnBrk="1" hangingPunct="1"/>
            <a:r>
              <a:rPr lang="en-US" altLang="en-US" sz="1400" dirty="0">
                <a:latin typeface="Helvetica" panose="020B0604020202020204" pitchFamily="34" charset="0"/>
                <a:cs typeface="Helvetica" panose="020B0604020202020204" pitchFamily="34" charset="0"/>
              </a:rPr>
              <a:t>This gives us more information to help with pricing jobs accurately.</a:t>
            </a:r>
          </a:p>
        </p:txBody>
      </p:sp>
    </p:spTree>
    <p:extLst>
      <p:ext uri="{BB962C8B-B14F-4D97-AF65-F5344CB8AC3E}">
        <p14:creationId xmlns:p14="http://schemas.microsoft.com/office/powerpoint/2010/main" val="2514266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0" y="2065429"/>
            <a:ext cx="9144000" cy="101264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mj-lt"/>
                <a:ea typeface="+mj-ea"/>
                <a:cs typeface="+mj-cs"/>
              </a:defRPr>
            </a:lvl1pPr>
          </a:lstStyle>
          <a:p>
            <a:r>
              <a:rPr lang="en-US" sz="2000" b="1" spc="80" dirty="0">
                <a:latin typeface="Helvetica"/>
                <a:cs typeface="Helvetica"/>
              </a:rPr>
              <a:t>Understanding the Concept of Break-Even and</a:t>
            </a:r>
          </a:p>
          <a:p>
            <a:r>
              <a:rPr lang="en-US" sz="2000" b="1" spc="80" dirty="0">
                <a:latin typeface="Helvetica"/>
                <a:cs typeface="Helvetica"/>
              </a:rPr>
              <a:t>its Importance to Contracting Companies</a:t>
            </a:r>
            <a:endParaRPr lang="en-JM" sz="2000" b="1" i="0" spc="80" dirty="0">
              <a:latin typeface="Helvetica"/>
              <a:cs typeface="Helvetica"/>
            </a:endParaRPr>
          </a:p>
        </p:txBody>
      </p:sp>
    </p:spTree>
    <p:extLst>
      <p:ext uri="{BB962C8B-B14F-4D97-AF65-F5344CB8AC3E}">
        <p14:creationId xmlns:p14="http://schemas.microsoft.com/office/powerpoint/2010/main" val="32551698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0D35D854-30B1-5293-918C-2759251D8107}"/>
              </a:ext>
            </a:extLst>
          </p:cNvPr>
          <p:cNvSpPr>
            <a:spLocks noGrp="1"/>
          </p:cNvSpPr>
          <p:nvPr>
            <p:ph type="title"/>
          </p:nvPr>
        </p:nvSpPr>
        <p:spPr>
          <a:xfrm>
            <a:off x="262460" y="8464"/>
            <a:ext cx="8229599" cy="580777"/>
          </a:xfrm>
        </p:spPr>
        <p:txBody>
          <a:bodyPr/>
          <a:lstStyle/>
          <a:p>
            <a:r>
              <a:rPr lang="en-US" dirty="0"/>
              <a:t>Understanding Break-Even</a:t>
            </a:r>
          </a:p>
        </p:txBody>
      </p:sp>
      <p:sp>
        <p:nvSpPr>
          <p:cNvPr id="3" name="TextBox 2">
            <a:extLst>
              <a:ext uri="{FF2B5EF4-FFF2-40B4-BE49-F238E27FC236}">
                <a16:creationId xmlns:a16="http://schemas.microsoft.com/office/drawing/2014/main" id="{E85C1940-2986-7075-641E-53FFFB8C7207}"/>
              </a:ext>
            </a:extLst>
          </p:cNvPr>
          <p:cNvSpPr txBox="1"/>
          <p:nvPr/>
        </p:nvSpPr>
        <p:spPr>
          <a:xfrm>
            <a:off x="330199" y="848979"/>
            <a:ext cx="8483387" cy="3674852"/>
          </a:xfrm>
          <a:prstGeom prst="rect">
            <a:avLst/>
          </a:prstGeom>
          <a:noFill/>
        </p:spPr>
        <p:txBody>
          <a:bodyPr wrap="square" rtlCol="0">
            <a:spAutoFit/>
          </a:bodyPr>
          <a:lstStyle/>
          <a:p>
            <a:pPr marL="0" indent="0">
              <a:lnSpc>
                <a:spcPct val="80000"/>
              </a:lnSpc>
              <a:buNone/>
            </a:pPr>
            <a:r>
              <a:rPr lang="en-US" altLang="en-US" sz="1800" b="1" dirty="0">
                <a:solidFill>
                  <a:schemeClr val="tx1"/>
                </a:solidFill>
                <a:latin typeface="Helvetica" panose="020B0604020202020204" pitchFamily="34" charset="0"/>
                <a:cs typeface="Helvetica" panose="020B0604020202020204" pitchFamily="34" charset="0"/>
              </a:rPr>
              <a:t>Sales Break-Even Point</a:t>
            </a:r>
          </a:p>
          <a:p>
            <a:pPr marL="0" indent="0">
              <a:lnSpc>
                <a:spcPct val="80000"/>
              </a:lnSpc>
              <a:buNone/>
            </a:pPr>
            <a:endParaRPr lang="en-US" altLang="en-US" b="1" dirty="0">
              <a:latin typeface="Helvetica" panose="020B0604020202020204" pitchFamily="34" charset="0"/>
              <a:cs typeface="Helvetica" panose="020B0604020202020204" pitchFamily="34" charset="0"/>
            </a:endParaRPr>
          </a:p>
          <a:p>
            <a:pPr>
              <a:spcAft>
                <a:spcPts val="1200"/>
              </a:spcAft>
              <a:buSzPct val="100000"/>
            </a:pPr>
            <a:r>
              <a:rPr lang="en-US" altLang="en-US" sz="1400" dirty="0">
                <a:latin typeface="Helvetica" panose="020B0604020202020204" pitchFamily="34" charset="0"/>
                <a:cs typeface="Helvetica" panose="020B0604020202020204" pitchFamily="34" charset="0"/>
              </a:rPr>
              <a:t>The </a:t>
            </a:r>
            <a:r>
              <a:rPr lang="en-US" altLang="en-US" sz="1400" u="sng" dirty="0">
                <a:latin typeface="Helvetica" panose="020B0604020202020204" pitchFamily="34" charset="0"/>
                <a:cs typeface="Helvetica" panose="020B0604020202020204" pitchFamily="34" charset="0"/>
              </a:rPr>
              <a:t>sales break-even point </a:t>
            </a:r>
            <a:r>
              <a:rPr lang="en-US" altLang="en-US" sz="1400" dirty="0">
                <a:latin typeface="Helvetica" panose="020B0604020202020204" pitchFamily="34" charset="0"/>
                <a:cs typeface="Helvetica" panose="020B0604020202020204" pitchFamily="34" charset="0"/>
              </a:rPr>
              <a:t>is a point in time when total costs are equal to total revenue. In other words, total gross profit dollars are equal to total overhead.</a:t>
            </a:r>
          </a:p>
          <a:p>
            <a:pPr>
              <a:spcAft>
                <a:spcPts val="1200"/>
              </a:spcAft>
              <a:buSzPct val="100000"/>
            </a:pPr>
            <a:r>
              <a:rPr lang="en-US" altLang="en-US" sz="1400" dirty="0">
                <a:latin typeface="Helvetica" panose="020B0604020202020204" pitchFamily="34" charset="0"/>
                <a:cs typeface="Helvetica" panose="020B0604020202020204" pitchFamily="34" charset="0"/>
              </a:rPr>
              <a:t>Knowing the break-even point can help businesses understand how much of a product or service they must sell to produce a profit. Break-even points can also help establish goals for sales teams and drive productivity. </a:t>
            </a:r>
          </a:p>
          <a:p>
            <a:pPr>
              <a:spcAft>
                <a:spcPts val="1200"/>
              </a:spcAft>
              <a:buSzPct val="100000"/>
            </a:pPr>
            <a:r>
              <a:rPr lang="en-US" altLang="en-US" sz="1400" dirty="0">
                <a:latin typeface="Helvetica" panose="020B0604020202020204" pitchFamily="34" charset="0"/>
                <a:cs typeface="Helvetica" panose="020B0604020202020204" pitchFamily="34" charset="0"/>
              </a:rPr>
              <a:t>The formula for Break-Even Point can be described as follows:</a:t>
            </a:r>
          </a:p>
          <a:p>
            <a:pPr>
              <a:spcAft>
                <a:spcPts val="1200"/>
              </a:spcAft>
              <a:buSzPct val="100000"/>
            </a:pPr>
            <a:r>
              <a:rPr lang="en-US" sz="1400" b="1" dirty="0">
                <a:latin typeface="Helvetica" panose="020B0604020202020204" pitchFamily="34" charset="0"/>
                <a:cs typeface="Helvetica" panose="020B0604020202020204" pitchFamily="34" charset="0"/>
              </a:rPr>
              <a:t>Break-Even Point Formula = Fixed Costs / (Gross Profit % - Variable Overhead %)</a:t>
            </a:r>
          </a:p>
          <a:p>
            <a:pPr>
              <a:spcAft>
                <a:spcPts val="1200"/>
              </a:spcAft>
              <a:buSzPct val="100000"/>
            </a:pPr>
            <a:r>
              <a:rPr lang="en-US" sz="1400" dirty="0">
                <a:latin typeface="Helvetica" panose="020B0604020202020204" pitchFamily="34" charset="0"/>
                <a:cs typeface="Helvetica" panose="020B0604020202020204" pitchFamily="34" charset="0"/>
              </a:rPr>
              <a:t>Fixed costs are in a dollar amount and the gross profit margin is in decimal form. The resulting answer is also in a dollar amount. For example, if your total fixed costs for the year were $1,000,000, gross profit margin was 45%, and variable overhead is 15%, your break-even point is $3,333,333.33 in total sales.</a:t>
            </a:r>
          </a:p>
          <a:p>
            <a:pPr>
              <a:spcAft>
                <a:spcPts val="1200"/>
              </a:spcAft>
              <a:buSzPct val="100000"/>
            </a:pPr>
            <a:r>
              <a:rPr lang="en-US" sz="1400" dirty="0">
                <a:latin typeface="Helvetica" panose="020B0604020202020204" pitchFamily="34" charset="0"/>
                <a:cs typeface="Helvetica" panose="020B0604020202020204" pitchFamily="34" charset="0"/>
              </a:rPr>
              <a:t>1,000,000.00 / (.45 - .15) = 3,333,333.33</a:t>
            </a:r>
          </a:p>
        </p:txBody>
      </p:sp>
    </p:spTree>
    <p:extLst>
      <p:ext uri="{BB962C8B-B14F-4D97-AF65-F5344CB8AC3E}">
        <p14:creationId xmlns:p14="http://schemas.microsoft.com/office/powerpoint/2010/main" val="21805825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F3B3306-E90C-566E-986A-179E74646446}"/>
              </a:ext>
            </a:extLst>
          </p:cNvPr>
          <p:cNvSpPr>
            <a:spLocks noGrp="1"/>
          </p:cNvSpPr>
          <p:nvPr>
            <p:ph type="title"/>
          </p:nvPr>
        </p:nvSpPr>
        <p:spPr>
          <a:xfrm>
            <a:off x="262460" y="8464"/>
            <a:ext cx="8229599" cy="580777"/>
          </a:xfrm>
        </p:spPr>
        <p:txBody>
          <a:bodyPr/>
          <a:lstStyle/>
          <a:p>
            <a:r>
              <a:rPr lang="en-US" dirty="0"/>
              <a:t>Understanding Break-Even</a:t>
            </a:r>
          </a:p>
        </p:txBody>
      </p:sp>
      <p:sp>
        <p:nvSpPr>
          <p:cNvPr id="3" name="TextBox 2">
            <a:extLst>
              <a:ext uri="{FF2B5EF4-FFF2-40B4-BE49-F238E27FC236}">
                <a16:creationId xmlns:a16="http://schemas.microsoft.com/office/drawing/2014/main" id="{F93D327E-ABBE-E114-750D-E6CD7F9135AB}"/>
              </a:ext>
            </a:extLst>
          </p:cNvPr>
          <p:cNvSpPr txBox="1"/>
          <p:nvPr/>
        </p:nvSpPr>
        <p:spPr>
          <a:xfrm>
            <a:off x="330199" y="841295"/>
            <a:ext cx="8421915" cy="3613297"/>
          </a:xfrm>
          <a:prstGeom prst="rect">
            <a:avLst/>
          </a:prstGeom>
          <a:noFill/>
        </p:spPr>
        <p:txBody>
          <a:bodyPr wrap="square" rtlCol="0">
            <a:spAutoFit/>
          </a:bodyPr>
          <a:lstStyle/>
          <a:p>
            <a:pPr marL="0" indent="0">
              <a:lnSpc>
                <a:spcPct val="80000"/>
              </a:lnSpc>
              <a:buNone/>
            </a:pPr>
            <a:r>
              <a:rPr lang="en-US" altLang="en-US" sz="1800" b="1" dirty="0">
                <a:solidFill>
                  <a:schemeClr val="tx1"/>
                </a:solidFill>
                <a:latin typeface="Helvetica" panose="020B0604020202020204" pitchFamily="34" charset="0"/>
                <a:cs typeface="Helvetica" panose="020B0604020202020204" pitchFamily="34" charset="0"/>
              </a:rPr>
              <a:t>Break-Even Price</a:t>
            </a:r>
          </a:p>
          <a:p>
            <a:pPr marL="0" indent="0">
              <a:lnSpc>
                <a:spcPct val="80000"/>
              </a:lnSpc>
              <a:buNone/>
            </a:pPr>
            <a:endParaRPr lang="en-US" altLang="en-US" b="1" dirty="0">
              <a:latin typeface="Helvetica" panose="020B0604020202020204" pitchFamily="34" charset="0"/>
              <a:cs typeface="Helvetica" panose="020B0604020202020204" pitchFamily="34" charset="0"/>
            </a:endParaRPr>
          </a:p>
          <a:p>
            <a:pPr>
              <a:spcAft>
                <a:spcPts val="1200"/>
              </a:spcAft>
              <a:buSzPct val="100000"/>
            </a:pPr>
            <a:r>
              <a:rPr lang="en-US" altLang="en-US" sz="1400" dirty="0">
                <a:latin typeface="Helvetica" panose="020B0604020202020204" pitchFamily="34" charset="0"/>
                <a:cs typeface="Helvetica" panose="020B0604020202020204" pitchFamily="34" charset="0"/>
              </a:rPr>
              <a:t>The </a:t>
            </a:r>
            <a:r>
              <a:rPr lang="en-US" altLang="en-US" sz="1400" u="sng" dirty="0">
                <a:latin typeface="Helvetica" panose="020B0604020202020204" pitchFamily="34" charset="0"/>
                <a:cs typeface="Helvetica" panose="020B0604020202020204" pitchFamily="34" charset="0"/>
              </a:rPr>
              <a:t>break-even price </a:t>
            </a:r>
            <a:r>
              <a:rPr lang="en-US" altLang="en-US" sz="1400" dirty="0">
                <a:latin typeface="Helvetica" panose="020B0604020202020204" pitchFamily="34" charset="0"/>
                <a:cs typeface="Helvetica" panose="020B0604020202020204" pitchFamily="34" charset="0"/>
              </a:rPr>
              <a:t>is the amount of money that you must sell a product for to make exactly zero dollars, including materials and other costs such as labor, utilities, etc. This is used as a starting point for determining retail price based on a given markup. This can be the price of an item, hour of labor, flat rate task, system tune-up, or a large multi-day job.</a:t>
            </a:r>
          </a:p>
          <a:p>
            <a:pPr>
              <a:spcAft>
                <a:spcPts val="1200"/>
              </a:spcAft>
              <a:buSzPct val="100000"/>
            </a:pPr>
            <a:r>
              <a:rPr lang="en-US" altLang="en-US" sz="1400" dirty="0">
                <a:latin typeface="Helvetica" panose="020B0604020202020204" pitchFamily="34" charset="0"/>
                <a:cs typeface="Helvetica" panose="020B0604020202020204" pitchFamily="34" charset="0"/>
              </a:rPr>
              <a:t>The formula for break-even price can be described as follows:</a:t>
            </a:r>
          </a:p>
          <a:p>
            <a:pPr>
              <a:spcAft>
                <a:spcPts val="1200"/>
              </a:spcAft>
              <a:buSzPct val="100000"/>
            </a:pPr>
            <a:r>
              <a:rPr lang="en-US" sz="1400" b="1" dirty="0">
                <a:latin typeface="Helvetica" panose="020B0604020202020204" pitchFamily="34" charset="0"/>
                <a:cs typeface="Helvetica" panose="020B0604020202020204" pitchFamily="34" charset="0"/>
              </a:rPr>
              <a:t>Break-Even Price Formula = </a:t>
            </a:r>
          </a:p>
          <a:p>
            <a:pPr>
              <a:spcAft>
                <a:spcPts val="1200"/>
              </a:spcAft>
              <a:buSzPct val="100000"/>
            </a:pPr>
            <a:r>
              <a:rPr lang="en-US" sz="1400" b="1" dirty="0">
                <a:latin typeface="Helvetica" panose="020B0604020202020204" pitchFamily="34" charset="0"/>
                <a:cs typeface="Helvetica" panose="020B0604020202020204" pitchFamily="34" charset="0"/>
              </a:rPr>
              <a:t>(Fixed Overhead / Production Volume) + (Cost of Goods Sold + Variable Overhead)</a:t>
            </a:r>
          </a:p>
          <a:p>
            <a:pPr>
              <a:spcAft>
                <a:spcPts val="1200"/>
              </a:spcAft>
              <a:buSzPct val="100000"/>
            </a:pPr>
            <a:r>
              <a:rPr lang="en-US" sz="1400" i="1" dirty="0">
                <a:latin typeface="Helvetica" panose="020B0604020202020204" pitchFamily="34" charset="0"/>
                <a:cs typeface="Helvetica" panose="020B0604020202020204" pitchFamily="34" charset="0"/>
              </a:rPr>
              <a:t>Please Note: “Production Volume” for contractors usually means “how many we have available to sell.”</a:t>
            </a:r>
          </a:p>
          <a:p>
            <a:pPr>
              <a:spcAft>
                <a:spcPts val="1200"/>
              </a:spcAft>
              <a:buSzPct val="100000"/>
            </a:pPr>
            <a:endParaRPr lang="en-US" sz="1400" dirty="0">
              <a:latin typeface="Helvetica" panose="020B0604020202020204" pitchFamily="34" charset="0"/>
              <a:cs typeface="Helvetica" panose="020B0604020202020204" pitchFamily="34" charset="0"/>
            </a:endParaRPr>
          </a:p>
          <a:p>
            <a:pPr>
              <a:spcAft>
                <a:spcPts val="1200"/>
              </a:spcAft>
              <a:buSzPct val="100000"/>
            </a:pPr>
            <a:r>
              <a:rPr lang="en-US" sz="1400" dirty="0">
                <a:latin typeface="Helvetica" panose="020B0604020202020204" pitchFamily="34" charset="0"/>
                <a:cs typeface="Helvetica" panose="020B0604020202020204" pitchFamily="34" charset="0"/>
              </a:rPr>
              <a:t>Let’s look at an example of this:</a:t>
            </a:r>
          </a:p>
        </p:txBody>
      </p:sp>
    </p:spTree>
    <p:extLst>
      <p:ext uri="{BB962C8B-B14F-4D97-AF65-F5344CB8AC3E}">
        <p14:creationId xmlns:p14="http://schemas.microsoft.com/office/powerpoint/2010/main" val="2791548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343</TotalTime>
  <Words>2694</Words>
  <Application>Microsoft Office PowerPoint</Application>
  <PresentationFormat>On-screen Show (16:9)</PresentationFormat>
  <Paragraphs>220</Paragraphs>
  <Slides>30</Slides>
  <Notes>21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30</vt:i4>
      </vt:variant>
    </vt:vector>
  </HeadingPairs>
  <TitlesOfParts>
    <vt:vector size="37" baseType="lpstr">
      <vt:lpstr>Arial</vt:lpstr>
      <vt:lpstr>Calibri</vt:lpstr>
      <vt:lpstr>Helvetica</vt:lpstr>
      <vt:lpstr>Open Sans Semibold</vt:lpstr>
      <vt:lpstr>Clarity</vt:lpstr>
      <vt:lpstr>Custom Design</vt:lpstr>
      <vt:lpstr>1_Custom Design</vt:lpstr>
      <vt:lpstr>PowerPoint Presentation</vt:lpstr>
      <vt:lpstr>PowerPoint Presentation</vt:lpstr>
      <vt:lpstr>Income Statement Basics – Terms to Know and Understand</vt:lpstr>
      <vt:lpstr>Income Statement Basics – Terms to Know and Understand</vt:lpstr>
      <vt:lpstr>Income Statement Basics</vt:lpstr>
      <vt:lpstr>Income Statement Basics</vt:lpstr>
      <vt:lpstr>PowerPoint Presentation</vt:lpstr>
      <vt:lpstr>Understanding Break-Even</vt:lpstr>
      <vt:lpstr>Understanding Break-Even</vt:lpstr>
      <vt:lpstr>Understanding Break-Even</vt:lpstr>
      <vt:lpstr>Recapping Some General Concepts</vt:lpstr>
      <vt:lpstr>PowerPoint Presentation</vt:lpstr>
      <vt:lpstr>The Importance of Departmentalized Financials</vt:lpstr>
      <vt:lpstr>The Importance of Departmentalized Financials</vt:lpstr>
      <vt:lpstr>The Importance of Departmentalized Financials</vt:lpstr>
      <vt:lpstr>PowerPoint Presentation</vt:lpstr>
      <vt:lpstr>Applying Break-Even Formulas by Department</vt:lpstr>
      <vt:lpstr>PowerPoint Presentation</vt:lpstr>
      <vt:lpstr>Demand Service Department Pricing</vt:lpstr>
      <vt:lpstr>Installation and Replacement Department Pricing</vt:lpstr>
      <vt:lpstr>PowerPoint Presentation</vt:lpstr>
      <vt:lpstr>Demand Service Price Calculators</vt:lpstr>
      <vt:lpstr>Installation and Replacement Price Calculator</vt:lpstr>
      <vt:lpstr>Free Price Calculators</vt:lpstr>
      <vt:lpstr>PowerPoint Presentation</vt:lpstr>
      <vt:lpstr>Deciding on Net Profit</vt:lpstr>
      <vt:lpstr>Deciding on Net Profit</vt:lpstr>
      <vt:lpstr>Remember These Four Rules</vt:lpstr>
      <vt:lpstr>The Low Overhead Myth</vt:lpstr>
      <vt:lpstr>PowerPoint Presentation</vt:lpstr>
    </vt:vector>
  </TitlesOfParts>
  <Company>EGIA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Buljan</dc:creator>
  <cp:lastModifiedBy>Jeff Revlett</cp:lastModifiedBy>
  <cp:revision>47</cp:revision>
  <dcterms:created xsi:type="dcterms:W3CDTF">2015-01-27T16:16:44Z</dcterms:created>
  <dcterms:modified xsi:type="dcterms:W3CDTF">2023-07-26T19:37:05Z</dcterms:modified>
</cp:coreProperties>
</file>